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365" r:id="rId2"/>
    <p:sldId id="342" r:id="rId3"/>
    <p:sldId id="366" r:id="rId4"/>
    <p:sldId id="368" r:id="rId5"/>
    <p:sldId id="370" r:id="rId6"/>
    <p:sldId id="343" r:id="rId7"/>
    <p:sldId id="380" r:id="rId8"/>
    <p:sldId id="381" r:id="rId9"/>
    <p:sldId id="382" r:id="rId10"/>
    <p:sldId id="383" r:id="rId11"/>
    <p:sldId id="384" r:id="rId12"/>
    <p:sldId id="386" r:id="rId13"/>
    <p:sldId id="387" r:id="rId14"/>
    <p:sldId id="388" r:id="rId15"/>
    <p:sldId id="389" r:id="rId16"/>
    <p:sldId id="397" r:id="rId17"/>
    <p:sldId id="392" r:id="rId18"/>
    <p:sldId id="393" r:id="rId19"/>
    <p:sldId id="395"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C8EC"/>
    <a:srgbClr val="F02423"/>
    <a:srgbClr val="27B369"/>
    <a:srgbClr val="F6821E"/>
    <a:srgbClr val="E74E3E"/>
    <a:srgbClr val="0EBEA9"/>
    <a:srgbClr val="F47264"/>
    <a:srgbClr val="7BBBB5"/>
    <a:srgbClr val="F5C24C"/>
    <a:srgbClr val="3DB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603" autoAdjust="0"/>
    <p:restoredTop sz="81305" autoAdjust="0"/>
  </p:normalViewPr>
  <p:slideViewPr>
    <p:cSldViewPr snapToGrid="0" showGuides="1">
      <p:cViewPr varScale="1">
        <p:scale>
          <a:sx n="61" d="100"/>
          <a:sy n="61" d="100"/>
        </p:scale>
        <p:origin x="1500" y="54"/>
      </p:cViewPr>
      <p:guideLst/>
    </p:cSldViewPr>
  </p:slideViewPr>
  <p:notesTextViewPr>
    <p:cViewPr>
      <p:scale>
        <a:sx n="20" d="100"/>
        <a:sy n="20" d="100"/>
      </p:scale>
      <p:origin x="0" y="0"/>
    </p:cViewPr>
  </p:notesTextViewPr>
  <p:sorterViewPr>
    <p:cViewPr>
      <p:scale>
        <a:sx n="20" d="100"/>
        <a:sy n="20" d="100"/>
      </p:scale>
      <p:origin x="0" y="0"/>
    </p:cViewPr>
  </p:sorterViewPr>
  <p:notesViewPr>
    <p:cSldViewPr snapToGrid="0" showGuides="1">
      <p:cViewPr varScale="1">
        <p:scale>
          <a:sx n="51" d="100"/>
          <a:sy n="51" d="100"/>
        </p:scale>
        <p:origin x="2862"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66C23F-2943-41AE-8A50-594A3BF50A65}" type="datetimeFigureOut">
              <a:rPr lang="en-GB" smtClean="0"/>
              <a:t>29/05/2017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0A507B-2379-4D1E-BC8D-2A6EF20C4C9D}" type="slidenum">
              <a:rPr lang="en-GB" smtClean="0"/>
              <a:t>‹#›</a:t>
            </a:fld>
            <a:endParaRPr lang="en-GB"/>
          </a:p>
        </p:txBody>
      </p:sp>
    </p:spTree>
    <p:extLst>
      <p:ext uri="{BB962C8B-B14F-4D97-AF65-F5344CB8AC3E}">
        <p14:creationId xmlns:p14="http://schemas.microsoft.com/office/powerpoint/2010/main" val="3688153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8B4F4-0E37-45D0-A03B-BC6109B7B9EC}" type="datetimeFigureOut">
              <a:rPr lang="en-GB" smtClean="0"/>
              <a:t>29/05/2017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AAE0B-E3A9-415E-BF9D-35A66B2C4B2F}" type="slidenum">
              <a:rPr lang="en-GB" smtClean="0"/>
              <a:t>‹#›</a:t>
            </a:fld>
            <a:endParaRPr lang="en-GB"/>
          </a:p>
        </p:txBody>
      </p:sp>
    </p:spTree>
    <p:extLst>
      <p:ext uri="{BB962C8B-B14F-4D97-AF65-F5344CB8AC3E}">
        <p14:creationId xmlns:p14="http://schemas.microsoft.com/office/powerpoint/2010/main" val="925507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Good Afternoon Everyone,</a:t>
            </a:r>
          </a:p>
          <a:p>
            <a:r>
              <a:rPr lang="en-US" sz="1200" kern="1200" dirty="0" smtClean="0">
                <a:solidFill>
                  <a:schemeClr val="tx1"/>
                </a:solidFill>
                <a:effectLst/>
                <a:latin typeface="+mn-lt"/>
                <a:ea typeface="+mn-ea"/>
                <a:cs typeface="+mn-cs"/>
              </a:rPr>
              <a:t>To those who just came in this session, let me introduce myself again. </a:t>
            </a:r>
          </a:p>
          <a:p>
            <a:r>
              <a:rPr lang="en-US" sz="1200" kern="1200" dirty="0" smtClean="0">
                <a:solidFill>
                  <a:schemeClr val="tx1"/>
                </a:solidFill>
                <a:effectLst/>
                <a:latin typeface="+mn-lt"/>
                <a:ea typeface="+mn-ea"/>
                <a:cs typeface="+mn-cs"/>
              </a:rPr>
              <a:t>My name is Mark Cabanlit, I am a research associate from the University of the Philippines located in the City of Cebu. </a:t>
            </a:r>
          </a:p>
          <a:p>
            <a:r>
              <a:rPr lang="en-US" sz="1200" kern="1200" dirty="0" smtClean="0">
                <a:solidFill>
                  <a:schemeClr val="tx1"/>
                </a:solidFill>
                <a:effectLst/>
                <a:latin typeface="+mn-lt"/>
                <a:ea typeface="+mn-ea"/>
                <a:cs typeface="+mn-cs"/>
              </a:rPr>
              <a:t>Today I am going to be talking about my study entitled: Improving River Navigation Systems While Preserving Oyster Farms:  A Site Suitability Analysis for Aquaculture Features along Hinigaran River</a:t>
            </a:r>
          </a:p>
          <a:p>
            <a:r>
              <a:rPr lang="en-US" sz="1200" kern="1200" dirty="0" smtClean="0">
                <a:solidFill>
                  <a:schemeClr val="tx1"/>
                </a:solidFill>
                <a:effectLst/>
                <a:latin typeface="+mn-lt"/>
                <a:ea typeface="+mn-ea"/>
                <a:cs typeface="+mn-cs"/>
              </a:rPr>
              <a:t>Here is the flow of my discussion for this session. Introduction, Methodology, Results, conclusion and recommendation.</a:t>
            </a:r>
          </a:p>
          <a:p>
            <a:r>
              <a:rPr lang="en-US" sz="1200" kern="1200" dirty="0" smtClean="0">
                <a:solidFill>
                  <a:schemeClr val="tx1"/>
                </a:solidFill>
                <a:effectLst/>
                <a:latin typeface="+mn-lt"/>
                <a:ea typeface="+mn-ea"/>
                <a:cs typeface="+mn-cs"/>
              </a:rPr>
              <a:t>So what do we want to achieve? Well first of all, I had the idea of creating this study when during one of our field validation, we were in a boat along the Hinigaran River however it was very difficult to navigate due to a lot of aquaculture along the river such as but not limited to fish pen, tidal set net, oyster culture and many more. I found out later that day the aquaculture along the river is now becoming a major problem of the local government unit. You know why? Because as what a member of the local government unit in Hinigaran, told me. The presence of aquaculture was defeating the purpose of their river which is actually one of their passage ways to other parts of the city. So they told me that they are already passing a city ordinance about the removal of these aquacultures. However, there is one major problem, some of the </a:t>
            </a:r>
            <a:r>
              <a:rPr lang="en-US" sz="1200" kern="1200" dirty="0" err="1" smtClean="0">
                <a:solidFill>
                  <a:schemeClr val="tx1"/>
                </a:solidFill>
                <a:effectLst/>
                <a:latin typeface="+mn-lt"/>
                <a:ea typeface="+mn-ea"/>
                <a:cs typeface="+mn-cs"/>
              </a:rPr>
              <a:t>fisherfolks</a:t>
            </a:r>
            <a:r>
              <a:rPr lang="en-US" sz="1200" kern="1200" dirty="0" smtClean="0">
                <a:solidFill>
                  <a:schemeClr val="tx1"/>
                </a:solidFill>
                <a:effectLst/>
                <a:latin typeface="+mn-lt"/>
                <a:ea typeface="+mn-ea"/>
                <a:cs typeface="+mn-cs"/>
              </a:rPr>
              <a:t> have been relying on these aquaculture as source of their food and livelihood. Fortunately enough, they will be allowing only 1 type of aquaculture which is oyster culture to still be built as long as it is in their suggested buffer zones. </a:t>
            </a:r>
          </a:p>
          <a:p>
            <a:r>
              <a:rPr lang="en-US" sz="1200" kern="1200" dirty="0" smtClean="0">
                <a:solidFill>
                  <a:schemeClr val="tx1"/>
                </a:solidFill>
                <a:effectLst/>
                <a:latin typeface="+mn-lt"/>
                <a:ea typeface="+mn-ea"/>
                <a:cs typeface="+mn-cs"/>
              </a:rPr>
              <a:t>So in order to help in the decision making about where we can add more of theses features, we needed to produce suitable sites for oyster culture in order to maximize the use of the buffer zones of the river.</a:t>
            </a:r>
          </a:p>
          <a:p>
            <a:r>
              <a:rPr lang="en-US" sz="1200" kern="1200" dirty="0" smtClean="0">
                <a:solidFill>
                  <a:schemeClr val="tx1"/>
                </a:solidFill>
                <a:effectLst/>
                <a:latin typeface="+mn-lt"/>
                <a:ea typeface="+mn-ea"/>
                <a:cs typeface="+mn-cs"/>
              </a:rPr>
              <a:t>This is basically just a suggestion to the local government unit in their river cleanup efforts of the local government unit of our study site which is the municipality of Hinigaran. It is in Negros Occidental in Visayas portion of the Philippines.</a:t>
            </a:r>
          </a:p>
          <a:p>
            <a:r>
              <a:rPr lang="en-US" sz="1200" kern="1200" dirty="0" smtClean="0">
                <a:solidFill>
                  <a:schemeClr val="tx1"/>
                </a:solidFill>
                <a:effectLst/>
                <a:latin typeface="+mn-lt"/>
                <a:ea typeface="+mn-ea"/>
                <a:cs typeface="+mn-cs"/>
              </a:rPr>
              <a:t>So for the methodology. There are 10 layers involved in the selection of suitable areas along Hinigaran River for river-based aquaculture. Each layer was reclassified to produce a shapefile with 1 to 5 ratings were 5 is the most suitable and 1 is the least suitable. The first 9 of these layers are from the provincial planning and development office of Negros Occidental.</a:t>
            </a:r>
          </a:p>
          <a:p>
            <a:r>
              <a:rPr lang="en-US" sz="1200" kern="1200" dirty="0" smtClean="0">
                <a:solidFill>
                  <a:schemeClr val="tx1"/>
                </a:solidFill>
                <a:effectLst/>
                <a:latin typeface="+mn-lt"/>
                <a:ea typeface="+mn-ea"/>
                <a:cs typeface="+mn-cs"/>
              </a:rPr>
              <a:t>First we have is vulnerability to flooding, Land Suitability, Vulnerability to Erosion, Land Cover, Tsunami Vulnerability,  Slope Classification, Type of Soil, Rain Induced Landslide, SAFDZ, and distance to  Mangroves which was an output of the Phil-LiDAR 2 program with the process workflow from Pada et al (2015). </a:t>
            </a:r>
          </a:p>
          <a:p>
            <a:r>
              <a:rPr lang="en-US" sz="1200" kern="1200" dirty="0" smtClean="0">
                <a:solidFill>
                  <a:schemeClr val="tx1"/>
                </a:solidFill>
                <a:effectLst/>
                <a:latin typeface="+mn-lt"/>
                <a:ea typeface="+mn-ea"/>
                <a:cs typeface="+mn-cs"/>
              </a:rPr>
              <a:t>All layers were then used as input for the Union function in ArcMap. The Union function created a geometric union of the input features. Afterwards, a suitability field was then added to the attribute of the resulting shapefile. The resulting attribute yielded values ranging from 5 to 1. Values greater than 4.5 and less than 5 was considered acceptable.</a:t>
            </a:r>
          </a:p>
          <a:p>
            <a:r>
              <a:rPr lang="en-US" sz="1200" kern="1200" dirty="0" smtClean="0">
                <a:solidFill>
                  <a:schemeClr val="tx1"/>
                </a:solidFill>
                <a:effectLst/>
                <a:latin typeface="+mn-lt"/>
                <a:ea typeface="+mn-ea"/>
                <a:cs typeface="+mn-cs"/>
              </a:rPr>
              <a:t>Now we can identify which portion of the river is most suitable or safest to build structures.</a:t>
            </a:r>
          </a:p>
          <a:p>
            <a:r>
              <a:rPr lang="en-US" sz="1200" kern="1200" dirty="0" smtClean="0">
                <a:solidFill>
                  <a:schemeClr val="tx1"/>
                </a:solidFill>
                <a:effectLst/>
                <a:latin typeface="+mn-lt"/>
                <a:ea typeface="+mn-ea"/>
                <a:cs typeface="+mn-cs"/>
              </a:rPr>
              <a:t>For the image processing section of the study, we used the Digital Surface Model and the slope derivative which was derived from the elevation values from the DSM.  </a:t>
            </a:r>
          </a:p>
          <a:p>
            <a:r>
              <a:rPr lang="en-US" sz="1200" kern="1200" dirty="0" smtClean="0">
                <a:solidFill>
                  <a:schemeClr val="tx1"/>
                </a:solidFill>
                <a:effectLst/>
                <a:latin typeface="+mn-lt"/>
                <a:ea typeface="+mn-ea"/>
                <a:cs typeface="+mn-cs"/>
              </a:rPr>
              <a:t> The image was segmented between data and no data first. Afterwards, all objects containing LiDAR data was then segmented using multi-resolution segmentation with 5 as layer weight for Digital Surface Model and 1 as layer weight for slope. Thematic layers for River, buffered zone which is 15 meters from the river banks as suggested by the LGU, and output suitable area with suitability value greater than 4.5 was also included in the segmentation. The scale parameter for the </a:t>
            </a:r>
            <a:r>
              <a:rPr lang="en-US" sz="1200" kern="1200" dirty="0" err="1" smtClean="0">
                <a:solidFill>
                  <a:schemeClr val="tx1"/>
                </a:solidFill>
                <a:effectLst/>
                <a:latin typeface="+mn-lt"/>
                <a:ea typeface="+mn-ea"/>
                <a:cs typeface="+mn-cs"/>
              </a:rPr>
              <a:t>multiresolution</a:t>
            </a:r>
            <a:r>
              <a:rPr lang="en-US" sz="1200" kern="1200" dirty="0" smtClean="0">
                <a:solidFill>
                  <a:schemeClr val="tx1"/>
                </a:solidFill>
                <a:effectLst/>
                <a:latin typeface="+mn-lt"/>
                <a:ea typeface="+mn-ea"/>
                <a:cs typeface="+mn-cs"/>
              </a:rPr>
              <a:t> segmentation was set to 100 while the composition of homogeneity criterion for shape was set to 0.1 and compactness to 0.5</a:t>
            </a:r>
          </a:p>
          <a:p>
            <a:r>
              <a:rPr lang="en-US" sz="1200" kern="1200" dirty="0" smtClean="0">
                <a:solidFill>
                  <a:schemeClr val="tx1"/>
                </a:solidFill>
                <a:effectLst/>
                <a:latin typeface="+mn-lt"/>
                <a:ea typeface="+mn-ea"/>
                <a:cs typeface="+mn-cs"/>
              </a:rPr>
              <a:t>The DSM was used to separate the land features from water. All suitable buffers were then segmented using Chessboard segmentation with 10 as the object size. The candidate class was then exported together with their slope values. In other terms, we performed chessboard segmentation on the buffer zones of the suitable sections of the river. These classified zones that are suitable were used as candidates for our suitability analysis for oyster culture. </a:t>
            </a:r>
          </a:p>
          <a:p>
            <a:r>
              <a:rPr lang="en-US" sz="1200" kern="1200" dirty="0" smtClean="0">
                <a:solidFill>
                  <a:schemeClr val="tx1"/>
                </a:solidFill>
                <a:effectLst/>
                <a:latin typeface="+mn-lt"/>
                <a:ea typeface="+mn-ea"/>
                <a:cs typeface="+mn-cs"/>
              </a:rPr>
              <a:t>If we are to calculate the mean slope of each of the object under the chessboard segmentation, we arrive with the last image on the screen. </a:t>
            </a:r>
          </a:p>
          <a:p>
            <a:r>
              <a:rPr lang="en-US" sz="1200" kern="1200" dirty="0" smtClean="0">
                <a:solidFill>
                  <a:schemeClr val="tx1"/>
                </a:solidFill>
                <a:effectLst/>
                <a:latin typeface="+mn-lt"/>
                <a:ea typeface="+mn-ea"/>
                <a:cs typeface="+mn-cs"/>
              </a:rPr>
              <a:t>As a result we now have a suitability map. Those that are colored in green has a slope of less than 8 are or will be considered as suitable since oyster culture needs to be in flat surfaces.  </a:t>
            </a:r>
          </a:p>
          <a:p>
            <a:r>
              <a:rPr lang="en-US" sz="1200" kern="1200" dirty="0" smtClean="0">
                <a:solidFill>
                  <a:schemeClr val="tx1"/>
                </a:solidFill>
                <a:effectLst/>
                <a:latin typeface="+mn-lt"/>
                <a:ea typeface="+mn-ea"/>
                <a:cs typeface="+mn-cs"/>
              </a:rPr>
              <a:t>Through overlay analysis and image processing, a suitability map for oyster culture has been generated along Hinigaran River. By performing overlay analysis on the layers discussed, a suitability layer was generated along Hinigaran River. The suitability map was then used in image processing to identify portions of the river that are suitable for oyster culture through the slope layer derived from the Digital Surface Model. It was then found out that some of the suitable areas generated has oyster culture, the remaining area can be utilized in expanding the oyster culture along Hinigaran River. This map can be turned over to the local government unit of Hinigaran in order to aid them in the decision making for the rehabilitation of Hinigaran River in terms of navigation and river-based aquaculture.</a:t>
            </a:r>
          </a:p>
          <a:p>
            <a:r>
              <a:rPr lang="en-US" sz="1200" kern="1200" dirty="0" smtClean="0">
                <a:solidFill>
                  <a:schemeClr val="tx1"/>
                </a:solidFill>
                <a:effectLst/>
                <a:latin typeface="+mn-lt"/>
                <a:ea typeface="+mn-ea"/>
                <a:cs typeface="+mn-cs"/>
              </a:rPr>
              <a:t>For our recommendations: A larger area with more oyster culture would be beneficial to the study. Since there is not that much research regarding oyster culture suitability using remote sensing, we can extract the oyster culture features and then learn from the characteristics of the extracted features much like machine learning. Both slope and depths should be checked since features might have lesser slope values but they might generally have lower depth values making them deeper. There are a lot more biological factors that are involved in oyster culture and it would be better if these would be considered.  These factors were not included due to the time and financial constraints of the research. The result of this study cannot be treated as the absolute true situation. But it provides a mean to help the decision maker(s) to makes the right choice.</a:t>
            </a:r>
          </a:p>
          <a:p>
            <a:r>
              <a:rPr lang="en-US" sz="1200" kern="1200" smtClean="0">
                <a:solidFill>
                  <a:schemeClr val="tx1"/>
                </a:solidFill>
                <a:effectLst/>
                <a:latin typeface="+mn-lt"/>
                <a:ea typeface="+mn-ea"/>
                <a:cs typeface="+mn-cs"/>
              </a:rPr>
              <a:t>I would like to thanks the following:</a:t>
            </a:r>
          </a:p>
          <a:p>
            <a:endParaRPr lang="en-US"/>
          </a:p>
        </p:txBody>
      </p:sp>
      <p:sp>
        <p:nvSpPr>
          <p:cNvPr id="4" name="Slide Number Placeholder 3"/>
          <p:cNvSpPr>
            <a:spLocks noGrp="1"/>
          </p:cNvSpPr>
          <p:nvPr>
            <p:ph type="sldNum" sz="quarter" idx="10"/>
          </p:nvPr>
        </p:nvSpPr>
        <p:spPr/>
        <p:txBody>
          <a:bodyPr/>
          <a:lstStyle/>
          <a:p>
            <a:fld id="{F01AAE0B-E3A9-415E-BF9D-35A66B2C4B2F}" type="slidenum">
              <a:rPr lang="en-GB" smtClean="0"/>
              <a:t>1</a:t>
            </a:fld>
            <a:endParaRPr lang="en-GB"/>
          </a:p>
        </p:txBody>
      </p:sp>
    </p:spTree>
    <p:extLst>
      <p:ext uri="{BB962C8B-B14F-4D97-AF65-F5344CB8AC3E}">
        <p14:creationId xmlns:p14="http://schemas.microsoft.com/office/powerpoint/2010/main" val="4369418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0100" y="596903"/>
            <a:ext cx="6613574" cy="505969"/>
          </a:xfrm>
        </p:spPr>
        <p:txBody>
          <a:bodyPr lIns="0" rIns="0" anchor="ctr">
            <a:noAutofit/>
          </a:bodyPr>
          <a:lstStyle>
            <a:lvl1pPr algn="l">
              <a:defRPr sz="3600" b="0">
                <a:solidFill>
                  <a:schemeClr val="accent1"/>
                </a:solidFill>
                <a:latin typeface="Calibri Light" panose="020F0302020204030204" pitchFamily="34" charset="0"/>
                <a:ea typeface="Open Sans Light" panose="020B0306030504020204" pitchFamily="34" charset="0"/>
                <a:cs typeface="Open Sans Light" panose="020B0306030504020204" pitchFamily="34" charset="0"/>
              </a:defRPr>
            </a:lvl1pPr>
          </a:lstStyle>
          <a:p>
            <a:r>
              <a:rPr lang="en-US" dirty="0" smtClean="0"/>
              <a:t>Write Your Title Here</a:t>
            </a:r>
            <a:endParaRPr lang="en-GB" dirty="0"/>
          </a:p>
        </p:txBody>
      </p:sp>
      <p:sp>
        <p:nvSpPr>
          <p:cNvPr id="13" name="Text Placeholder 12"/>
          <p:cNvSpPr>
            <a:spLocks noGrp="1"/>
          </p:cNvSpPr>
          <p:nvPr>
            <p:ph type="body" sz="quarter" idx="11" hasCustomPrompt="1"/>
          </p:nvPr>
        </p:nvSpPr>
        <p:spPr>
          <a:xfrm>
            <a:off x="800101" y="1861626"/>
            <a:ext cx="3409657" cy="516988"/>
          </a:xfrm>
        </p:spPr>
        <p:txBody>
          <a:bodyPr lIns="0" rIns="0">
            <a:normAutofit/>
          </a:bodyPr>
          <a:lstStyle>
            <a:lvl1pPr marL="0" indent="0">
              <a:buNone/>
              <a:defRPr sz="1600" b="0" baseline="0">
                <a:solidFill>
                  <a:schemeClr val="accent1"/>
                </a:solidFill>
                <a:latin typeface="Calibri" panose="020F0502020204030204" pitchFamily="34" charset="0"/>
              </a:defRPr>
            </a:lvl1pPr>
            <a:lvl2pPr marL="457198" indent="0">
              <a:buNone/>
              <a:defRPr/>
            </a:lvl2pPr>
            <a:lvl3pPr marL="914395" indent="0">
              <a:buNone/>
              <a:defRPr/>
            </a:lvl3pPr>
            <a:lvl4pPr marL="1371592" indent="0">
              <a:buNone/>
              <a:defRPr/>
            </a:lvl4pPr>
            <a:lvl5pPr marL="1828789" indent="0">
              <a:buNone/>
              <a:defRPr/>
            </a:lvl5pPr>
          </a:lstStyle>
          <a:p>
            <a:pPr lvl="0"/>
            <a:r>
              <a:rPr lang="en-US" dirty="0" smtClean="0"/>
              <a:t>Write Your Article Title Here</a:t>
            </a:r>
            <a:endParaRPr lang="en-GB" dirty="0"/>
          </a:p>
        </p:txBody>
      </p:sp>
      <p:sp>
        <p:nvSpPr>
          <p:cNvPr id="18" name="Text Placeholder 12"/>
          <p:cNvSpPr>
            <a:spLocks noGrp="1"/>
          </p:cNvSpPr>
          <p:nvPr>
            <p:ph type="body" sz="quarter" idx="13" hasCustomPrompt="1"/>
          </p:nvPr>
        </p:nvSpPr>
        <p:spPr>
          <a:xfrm>
            <a:off x="4934245" y="1861626"/>
            <a:ext cx="3409657" cy="516988"/>
          </a:xfrm>
        </p:spPr>
        <p:txBody>
          <a:bodyPr lIns="0" rIns="0">
            <a:normAutofit/>
          </a:bodyPr>
          <a:lstStyle>
            <a:lvl1pPr marL="0" indent="0" algn="r">
              <a:buNone/>
              <a:defRPr sz="1600" b="0" baseline="0">
                <a:solidFill>
                  <a:schemeClr val="accent1"/>
                </a:solidFill>
                <a:latin typeface="Calibri" panose="020F0502020204030204" pitchFamily="34" charset="0"/>
              </a:defRPr>
            </a:lvl1pPr>
            <a:lvl2pPr marL="457198" indent="0">
              <a:buNone/>
              <a:defRPr/>
            </a:lvl2pPr>
            <a:lvl3pPr marL="914395" indent="0">
              <a:buNone/>
              <a:defRPr/>
            </a:lvl3pPr>
            <a:lvl4pPr marL="1371592" indent="0">
              <a:buNone/>
              <a:defRPr/>
            </a:lvl4pPr>
            <a:lvl5pPr marL="1828789" indent="0">
              <a:buNone/>
              <a:defRPr/>
            </a:lvl5pPr>
          </a:lstStyle>
          <a:p>
            <a:pPr lvl="0"/>
            <a:r>
              <a:rPr lang="en-US" dirty="0" smtClean="0"/>
              <a:t>Write Your Article Title Here</a:t>
            </a:r>
            <a:endParaRPr lang="en-GB" dirty="0"/>
          </a:p>
        </p:txBody>
      </p:sp>
      <p:sp>
        <p:nvSpPr>
          <p:cNvPr id="8" name="TextBox 7"/>
          <p:cNvSpPr txBox="1"/>
          <p:nvPr userDrawn="1"/>
        </p:nvSpPr>
        <p:spPr>
          <a:xfrm>
            <a:off x="1199204" y="6207129"/>
            <a:ext cx="385659" cy="123111"/>
          </a:xfrm>
          <a:prstGeom prst="rect">
            <a:avLst/>
          </a:prstGeom>
          <a:noFill/>
        </p:spPr>
        <p:txBody>
          <a:bodyPr wrap="square" lIns="0" tIns="0" rIns="0" bIns="0" rtlCol="0">
            <a:spAutoFit/>
          </a:bodyPr>
          <a:lstStyle/>
          <a:p>
            <a:r>
              <a:rPr lang="en-GB" sz="800" b="0" dirty="0" smtClean="0">
                <a:solidFill>
                  <a:schemeClr val="tx1">
                    <a:lumMod val="75000"/>
                    <a:lumOff val="25000"/>
                  </a:schemeClr>
                </a:solidFill>
                <a:latin typeface="Calibri Light" panose="020F0302020204030204" pitchFamily="34" charset="0"/>
              </a:rPr>
              <a:t>UP</a:t>
            </a:r>
            <a:r>
              <a:rPr lang="en-GB" sz="800" b="0" baseline="0" dirty="0" smtClean="0">
                <a:solidFill>
                  <a:schemeClr val="tx1">
                    <a:lumMod val="75000"/>
                    <a:lumOff val="25000"/>
                  </a:schemeClr>
                </a:solidFill>
                <a:latin typeface="Calibri Light" panose="020F0302020204030204" pitchFamily="34" charset="0"/>
              </a:rPr>
              <a:t> Cebu</a:t>
            </a:r>
            <a:endParaRPr lang="en-GB" sz="800" b="0" dirty="0">
              <a:solidFill>
                <a:schemeClr val="tx1">
                  <a:lumMod val="75000"/>
                  <a:lumOff val="25000"/>
                </a:schemeClr>
              </a:solidFill>
              <a:latin typeface="Calibri Light" panose="020F0302020204030204" pitchFamily="34" charset="0"/>
            </a:endParaRPr>
          </a:p>
        </p:txBody>
      </p:sp>
      <p:sp>
        <p:nvSpPr>
          <p:cNvPr id="9" name="TextBox 8"/>
          <p:cNvSpPr txBox="1"/>
          <p:nvPr userDrawn="1"/>
        </p:nvSpPr>
        <p:spPr>
          <a:xfrm>
            <a:off x="1199204" y="6329364"/>
            <a:ext cx="701034" cy="130805"/>
          </a:xfrm>
          <a:prstGeom prst="rect">
            <a:avLst/>
          </a:prstGeom>
          <a:noFill/>
        </p:spPr>
        <p:txBody>
          <a:bodyPr wrap="square" lIns="0" tIns="0" rIns="0" bIns="0" rtlCol="0">
            <a:spAutoFit/>
          </a:bodyPr>
          <a:lstStyle/>
          <a:p>
            <a:r>
              <a:rPr lang="en-GB" sz="850" b="0" dirty="0" smtClean="0">
                <a:solidFill>
                  <a:schemeClr val="tx1">
                    <a:lumMod val="65000"/>
                    <a:lumOff val="35000"/>
                  </a:schemeClr>
                </a:solidFill>
                <a:latin typeface="Calibri Light" panose="020F0302020204030204" pitchFamily="34" charset="0"/>
              </a:rPr>
              <a:t>Phil LiDAR 2</a:t>
            </a:r>
            <a:endParaRPr lang="en-GB" sz="850" b="0" dirty="0">
              <a:solidFill>
                <a:schemeClr val="tx1">
                  <a:lumMod val="65000"/>
                  <a:lumOff val="35000"/>
                </a:schemeClr>
              </a:solidFill>
              <a:latin typeface="Calibri Light" panose="020F0302020204030204" pitchFamily="34" charset="0"/>
            </a:endParaRPr>
          </a:p>
        </p:txBody>
      </p:sp>
      <p:sp>
        <p:nvSpPr>
          <p:cNvPr id="10" name="TextBox 9"/>
          <p:cNvSpPr txBox="1"/>
          <p:nvPr userDrawn="1"/>
        </p:nvSpPr>
        <p:spPr>
          <a:xfrm>
            <a:off x="3765348" y="6291976"/>
            <a:ext cx="1602530" cy="123111"/>
          </a:xfrm>
          <a:prstGeom prst="rect">
            <a:avLst/>
          </a:prstGeom>
          <a:noFill/>
        </p:spPr>
        <p:txBody>
          <a:bodyPr wrap="square" lIns="0" tIns="0" rIns="0" bIns="0" rtlCol="0">
            <a:spAutoFit/>
          </a:bodyPr>
          <a:lstStyle/>
          <a:p>
            <a:pPr lvl="0" algn="ctr">
              <a:defRPr sz="1800">
                <a:solidFill>
                  <a:srgbClr val="000000"/>
                </a:solidFill>
              </a:defRPr>
            </a:pPr>
            <a:r>
              <a:rPr lang="en-GB" sz="800" dirty="0" smtClean="0">
                <a:solidFill>
                  <a:srgbClr val="53585F"/>
                </a:solidFill>
                <a:latin typeface="Calibri Light" panose="020F0302020204030204" pitchFamily="34" charset="0"/>
              </a:rPr>
              <a:t>Oyster Culture Suitability</a:t>
            </a:r>
            <a:r>
              <a:rPr lang="en-GB" sz="800" baseline="0" dirty="0" smtClean="0">
                <a:solidFill>
                  <a:srgbClr val="53585F"/>
                </a:solidFill>
                <a:latin typeface="Calibri Light" panose="020F0302020204030204" pitchFamily="34" charset="0"/>
              </a:rPr>
              <a:t> Analysis</a:t>
            </a:r>
            <a:endParaRPr lang="en-GB" sz="800" dirty="0">
              <a:solidFill>
                <a:srgbClr val="53585F"/>
              </a:solidFill>
              <a:latin typeface="Calibri Light" panose="020F0302020204030204"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0100" y="6153981"/>
            <a:ext cx="347606" cy="350766"/>
          </a:xfrm>
          <a:prstGeom prst="rect">
            <a:avLst/>
          </a:prstGeom>
        </p:spPr>
      </p:pic>
    </p:spTree>
    <p:extLst>
      <p:ext uri="{BB962C8B-B14F-4D97-AF65-F5344CB8AC3E}">
        <p14:creationId xmlns:p14="http://schemas.microsoft.com/office/powerpoint/2010/main" val="3532805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2" userDrawn="1">
          <p15:clr>
            <a:srgbClr val="FBAE40"/>
          </p15:clr>
        </p15:guide>
        <p15:guide id="2" pos="504" userDrawn="1">
          <p15:clr>
            <a:srgbClr val="FBAE40"/>
          </p15:clr>
        </p15:guide>
        <p15:guide id="3" pos="5256" userDrawn="1">
          <p15:clr>
            <a:srgbClr val="FBAE40"/>
          </p15:clr>
        </p15:guide>
        <p15:guide id="4" orient="horz" pos="3888" userDrawn="1">
          <p15:clr>
            <a:srgbClr val="FBAE40"/>
          </p15:clr>
        </p15:guide>
        <p15:guide id="5" orient="horz" pos="1392" userDrawn="1">
          <p15:clr>
            <a:srgbClr val="FBAE40"/>
          </p15:clr>
        </p15:guide>
        <p15:guide id="6"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198" indent="0">
              <a:buNone/>
              <a:defRPr sz="2800"/>
            </a:lvl2pPr>
            <a:lvl3pPr marL="914395" indent="0">
              <a:buNone/>
              <a:defRPr sz="2400"/>
            </a:lvl3pPr>
            <a:lvl4pPr marL="1371592" indent="0">
              <a:buNone/>
              <a:defRPr sz="2000"/>
            </a:lvl4pPr>
            <a:lvl5pPr marL="1828789" indent="0">
              <a:buNone/>
              <a:defRPr sz="2000"/>
            </a:lvl5pPr>
            <a:lvl6pPr marL="2285987" indent="0">
              <a:buNone/>
              <a:defRPr sz="2000"/>
            </a:lvl6pPr>
            <a:lvl7pPr marL="2743185" indent="0">
              <a:buNone/>
              <a:defRPr sz="2000"/>
            </a:lvl7pPr>
            <a:lvl8pPr marL="3200381" indent="0">
              <a:buNone/>
              <a:defRPr sz="2000"/>
            </a:lvl8pPr>
            <a:lvl9pPr marL="365757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198"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5" indent="0">
              <a:buNone/>
              <a:defRPr sz="1000"/>
            </a:lvl7pPr>
            <a:lvl8pPr marL="3200381" indent="0">
              <a:buNone/>
              <a:defRPr sz="1000"/>
            </a:lvl8pPr>
            <a:lvl9pPr marL="365757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4FD24F-A8CD-4E70-A371-C011B5592845}" type="datetimeFigureOut">
              <a:rPr lang="en-GB" smtClean="0"/>
              <a:t>29/05/2017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0888524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3940344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2412379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98"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5" indent="0" algn="ctr">
              <a:buNone/>
              <a:defRPr sz="1600"/>
            </a:lvl7pPr>
            <a:lvl8pPr marL="3200381" indent="0" algn="ctr">
              <a:buNone/>
              <a:defRPr sz="1600"/>
            </a:lvl8pPr>
            <a:lvl9pPr marL="365757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0577286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5002736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1"/>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9" y="4589466"/>
            <a:ext cx="7886700" cy="1500187"/>
          </a:xfrm>
        </p:spPr>
        <p:txBody>
          <a:bodyPr/>
          <a:lstStyle>
            <a:lvl1pPr marL="0" indent="0">
              <a:buNone/>
              <a:defRPr sz="2400">
                <a:solidFill>
                  <a:schemeClr val="tx1"/>
                </a:solidFill>
              </a:defRPr>
            </a:lvl1pPr>
            <a:lvl2pPr marL="457198" indent="0">
              <a:buNone/>
              <a:defRPr sz="2000">
                <a:solidFill>
                  <a:schemeClr val="tx1">
                    <a:tint val="75000"/>
                  </a:schemeClr>
                </a:solidFill>
              </a:defRPr>
            </a:lvl2pPr>
            <a:lvl3pPr marL="914395" indent="0">
              <a:buNone/>
              <a:defRPr sz="1800">
                <a:solidFill>
                  <a:schemeClr val="tx1">
                    <a:tint val="75000"/>
                  </a:schemeClr>
                </a:solidFill>
              </a:defRPr>
            </a:lvl3pPr>
            <a:lvl4pPr marL="1371592" indent="0">
              <a:buNone/>
              <a:defRPr sz="1600">
                <a:solidFill>
                  <a:schemeClr val="tx1">
                    <a:tint val="75000"/>
                  </a:schemeClr>
                </a:solidFill>
              </a:defRPr>
            </a:lvl4pPr>
            <a:lvl5pPr marL="1828789" indent="0">
              <a:buNone/>
              <a:defRPr sz="1600">
                <a:solidFill>
                  <a:schemeClr val="tx1">
                    <a:tint val="75000"/>
                  </a:schemeClr>
                </a:solidFill>
              </a:defRPr>
            </a:lvl5pPr>
            <a:lvl6pPr marL="2285987" indent="0">
              <a:buNone/>
              <a:defRPr sz="1600">
                <a:solidFill>
                  <a:schemeClr val="tx1">
                    <a:tint val="75000"/>
                  </a:schemeClr>
                </a:solidFill>
              </a:defRPr>
            </a:lvl6pPr>
            <a:lvl7pPr marL="2743185" indent="0">
              <a:buNone/>
              <a:defRPr sz="1600">
                <a:solidFill>
                  <a:schemeClr val="tx1">
                    <a:tint val="75000"/>
                  </a:schemeClr>
                </a:solidFill>
              </a:defRPr>
            </a:lvl7pPr>
            <a:lvl8pPr marL="3200381" indent="0">
              <a:buNone/>
              <a:defRPr sz="1600">
                <a:solidFill>
                  <a:schemeClr val="tx1">
                    <a:tint val="75000"/>
                  </a:schemeClr>
                </a:solidFill>
              </a:defRPr>
            </a:lvl8pPr>
            <a:lvl9pPr marL="365757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62861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4FD24F-A8CD-4E70-A371-C011B5592845}" type="datetimeFigureOut">
              <a:rPr lang="en-GB" smtClean="0"/>
              <a:t>29/05/2017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0622405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8"/>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98"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5" indent="0">
              <a:buNone/>
              <a:defRPr sz="1600" b="1"/>
            </a:lvl7pPr>
            <a:lvl8pPr marL="3200381" indent="0">
              <a:buNone/>
              <a:defRPr sz="1600" b="1"/>
            </a:lvl8pPr>
            <a:lvl9pPr marL="365757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198"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5" indent="0">
              <a:buNone/>
              <a:defRPr sz="1600" b="1"/>
            </a:lvl7pPr>
            <a:lvl8pPr marL="3200381" indent="0">
              <a:buNone/>
              <a:defRPr sz="1600" b="1"/>
            </a:lvl8pPr>
            <a:lvl9pPr marL="365757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74FD24F-A8CD-4E70-A371-C011B5592845}" type="datetimeFigureOut">
              <a:rPr lang="en-GB" smtClean="0"/>
              <a:t>29/05/2017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88047438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4FD24F-A8CD-4E70-A371-C011B5592845}" type="datetimeFigureOut">
              <a:rPr lang="en-GB" smtClean="0"/>
              <a:t>29/05/2017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13342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4FD24F-A8CD-4E70-A371-C011B5592845}" type="datetimeFigureOut">
              <a:rPr lang="en-GB" smtClean="0"/>
              <a:t>29/05/2017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7951769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198"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5" indent="0">
              <a:buNone/>
              <a:defRPr sz="1000"/>
            </a:lvl7pPr>
            <a:lvl8pPr marL="3200381" indent="0">
              <a:buNone/>
              <a:defRPr sz="1000"/>
            </a:lvl8pPr>
            <a:lvl9pPr marL="365757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4FD24F-A8CD-4E70-A371-C011B5592845}" type="datetimeFigureOut">
              <a:rPr lang="en-GB" smtClean="0"/>
              <a:t>29/05/2017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907029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FD24F-A8CD-4E70-A371-C011B5592845}" type="datetimeFigureOut">
              <a:rPr lang="en-GB" smtClean="0"/>
              <a:t>29/05/2017</a:t>
            </a:fld>
            <a:endParaRPr lang="en-GB"/>
          </a:p>
        </p:txBody>
      </p:sp>
      <p:sp>
        <p:nvSpPr>
          <p:cNvPr id="5" name="Footer Placeholder 4"/>
          <p:cNvSpPr>
            <a:spLocks noGrp="1"/>
          </p:cNvSpPr>
          <p:nvPr>
            <p:ph type="ftr" sz="quarter" idx="3"/>
          </p:nvPr>
        </p:nvSpPr>
        <p:spPr>
          <a:xfrm>
            <a:off x="3028951"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67CEA-C73E-4EA1-9E3F-137A40803CEA}" type="slidenum">
              <a:rPr lang="en-GB" smtClean="0"/>
              <a:t>‹#›</a:t>
            </a:fld>
            <a:endParaRPr lang="en-GB"/>
          </a:p>
        </p:txBody>
      </p:sp>
    </p:spTree>
    <p:extLst>
      <p:ext uri="{BB962C8B-B14F-4D97-AF65-F5344CB8AC3E}">
        <p14:creationId xmlns:p14="http://schemas.microsoft.com/office/powerpoint/2010/main" val="1629229366"/>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iming>
    <p:tnLst>
      <p:par>
        <p:cTn id="1" dur="indefinite" restart="never" nodeType="tmRoot"/>
      </p:par>
    </p:tnLst>
  </p:timing>
  <p:txStyles>
    <p:titleStyle>
      <a:lvl1pPr algn="l" defTabSz="91439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6" indent="-228598" algn="l" defTabSz="9143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3" indent="-228598"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91"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8"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85"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0" y="5979886"/>
            <a:ext cx="9144000" cy="61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0"/>
            <a:ext cx="9144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hape 97"/>
          <p:cNvSpPr/>
          <p:nvPr/>
        </p:nvSpPr>
        <p:spPr>
          <a:xfrm>
            <a:off x="2065195" y="799936"/>
            <a:ext cx="5258128" cy="52581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134488" y="4678586"/>
            <a:ext cx="3091247" cy="602088"/>
          </a:xfrm>
          <a:prstGeom prst="rect">
            <a:avLst/>
          </a:prstGeom>
          <a:noFill/>
        </p:spPr>
        <p:txBody>
          <a:bodyPr wrap="square" lIns="0" tIns="0" rIns="0" bIns="0" rtlCol="0">
            <a:spAutoFit/>
          </a:bodyPr>
          <a:lstStyle/>
          <a:p>
            <a:pPr algn="ctr">
              <a:lnSpc>
                <a:spcPts val="4500"/>
              </a:lnSpc>
            </a:pPr>
            <a:r>
              <a:rPr lang="en-GB" sz="5000" smtClean="0">
                <a:solidFill>
                  <a:schemeClr val="bg1"/>
                </a:solidFill>
                <a:latin typeface="Calibri Light" panose="020F0302020204030204" pitchFamily="34" charset="0"/>
              </a:rPr>
              <a:t>243</a:t>
            </a:r>
            <a:endParaRPr lang="en-GB" sz="5000" dirty="0">
              <a:solidFill>
                <a:schemeClr val="bg1"/>
              </a:solidFill>
              <a:latin typeface="Calibri Light" panose="020F0302020204030204" pitchFamily="34" charset="0"/>
            </a:endParaRPr>
          </a:p>
        </p:txBody>
      </p:sp>
      <p:grpSp>
        <p:nvGrpSpPr>
          <p:cNvPr id="2" name="Group 1"/>
          <p:cNvGrpSpPr/>
          <p:nvPr/>
        </p:nvGrpSpPr>
        <p:grpSpPr>
          <a:xfrm>
            <a:off x="3241719" y="2032268"/>
            <a:ext cx="2905080" cy="2414498"/>
            <a:chOff x="4434944" y="2656121"/>
            <a:chExt cx="987956" cy="821120"/>
          </a:xfrm>
        </p:grpSpPr>
        <p:sp>
          <p:nvSpPr>
            <p:cNvPr id="13" name="Shape 854"/>
            <p:cNvSpPr/>
            <p:nvPr/>
          </p:nvSpPr>
          <p:spPr>
            <a:xfrm>
              <a:off x="4559253" y="2656121"/>
              <a:ext cx="702460" cy="201636"/>
            </a:xfrm>
            <a:custGeom>
              <a:avLst/>
              <a:gdLst/>
              <a:ahLst/>
              <a:cxnLst>
                <a:cxn ang="0">
                  <a:pos x="wd2" y="hd2"/>
                </a:cxn>
                <a:cxn ang="5400000">
                  <a:pos x="wd2" y="hd2"/>
                </a:cxn>
                <a:cxn ang="10800000">
                  <a:pos x="wd2" y="hd2"/>
                </a:cxn>
                <a:cxn ang="16200000">
                  <a:pos x="wd2" y="hd2"/>
                </a:cxn>
              </a:cxnLst>
              <a:rect l="0" t="0" r="r" b="b"/>
              <a:pathLst>
                <a:path w="21600" h="21600" extrusionOk="0">
                  <a:moveTo>
                    <a:pt x="16971" y="0"/>
                  </a:moveTo>
                  <a:lnTo>
                    <a:pt x="4629" y="0"/>
                  </a:lnTo>
                  <a:cubicBezTo>
                    <a:pt x="4629" y="0"/>
                    <a:pt x="3085" y="0"/>
                    <a:pt x="3085" y="5397"/>
                  </a:cubicBezTo>
                  <a:lnTo>
                    <a:pt x="18515" y="5397"/>
                  </a:lnTo>
                  <a:cubicBezTo>
                    <a:pt x="18515" y="0"/>
                    <a:pt x="16971" y="0"/>
                    <a:pt x="16971" y="0"/>
                  </a:cubicBezTo>
                  <a:close/>
                  <a:moveTo>
                    <a:pt x="21600" y="16190"/>
                  </a:moveTo>
                  <a:cubicBezTo>
                    <a:pt x="21600" y="10793"/>
                    <a:pt x="20058" y="10793"/>
                    <a:pt x="20058" y="10793"/>
                  </a:cubicBezTo>
                  <a:lnTo>
                    <a:pt x="1544" y="10793"/>
                  </a:lnTo>
                  <a:cubicBezTo>
                    <a:pt x="1544" y="10793"/>
                    <a:pt x="0" y="10793"/>
                    <a:pt x="0" y="16190"/>
                  </a:cubicBezTo>
                  <a:lnTo>
                    <a:pt x="0" y="21600"/>
                  </a:lnTo>
                  <a:lnTo>
                    <a:pt x="21600" y="21600"/>
                  </a:lnTo>
                  <a:cubicBezTo>
                    <a:pt x="21600" y="21600"/>
                    <a:pt x="21600" y="16190"/>
                    <a:pt x="21600" y="1619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4" name="Shape 855"/>
            <p:cNvSpPr/>
            <p:nvPr/>
          </p:nvSpPr>
          <p:spPr>
            <a:xfrm>
              <a:off x="4434944" y="2842585"/>
              <a:ext cx="987956" cy="634656"/>
            </a:xfrm>
            <a:custGeom>
              <a:avLst/>
              <a:gdLst/>
              <a:ahLst/>
              <a:cxnLst>
                <a:cxn ang="0">
                  <a:pos x="wd2" y="hd2"/>
                </a:cxn>
                <a:cxn ang="5400000">
                  <a:pos x="wd2" y="hd2"/>
                </a:cxn>
                <a:cxn ang="10800000">
                  <a:pos x="wd2" y="hd2"/>
                </a:cxn>
                <a:cxn ang="16200000">
                  <a:pos x="wd2" y="hd2"/>
                </a:cxn>
              </a:cxnLst>
              <a:rect l="0" t="0" r="r" b="b"/>
              <a:pathLst>
                <a:path w="21232" h="21575" extrusionOk="0">
                  <a:moveTo>
                    <a:pt x="20320" y="1015"/>
                  </a:moveTo>
                  <a:cubicBezTo>
                    <a:pt x="19682" y="0"/>
                    <a:pt x="19682" y="0"/>
                    <a:pt x="19682" y="0"/>
                  </a:cubicBezTo>
                  <a:lnTo>
                    <a:pt x="19682" y="2728"/>
                  </a:lnTo>
                  <a:lnTo>
                    <a:pt x="1550" y="2728"/>
                  </a:lnTo>
                  <a:lnTo>
                    <a:pt x="1550" y="0"/>
                  </a:lnTo>
                  <a:cubicBezTo>
                    <a:pt x="1550" y="0"/>
                    <a:pt x="1550" y="0"/>
                    <a:pt x="910" y="1015"/>
                  </a:cubicBezTo>
                  <a:cubicBezTo>
                    <a:pt x="273" y="2026"/>
                    <a:pt x="-184" y="2299"/>
                    <a:pt x="73" y="4441"/>
                  </a:cubicBezTo>
                  <a:cubicBezTo>
                    <a:pt x="329" y="6574"/>
                    <a:pt x="1565" y="18278"/>
                    <a:pt x="1749" y="19863"/>
                  </a:cubicBezTo>
                  <a:cubicBezTo>
                    <a:pt x="1951" y="21600"/>
                    <a:pt x="3068" y="21575"/>
                    <a:pt x="3068" y="21575"/>
                  </a:cubicBezTo>
                  <a:lnTo>
                    <a:pt x="18164" y="21575"/>
                  </a:lnTo>
                  <a:cubicBezTo>
                    <a:pt x="18164" y="21575"/>
                    <a:pt x="19281" y="21600"/>
                    <a:pt x="19482" y="19863"/>
                  </a:cubicBezTo>
                  <a:cubicBezTo>
                    <a:pt x="19667" y="18278"/>
                    <a:pt x="20903" y="6574"/>
                    <a:pt x="21159" y="4441"/>
                  </a:cubicBezTo>
                  <a:cubicBezTo>
                    <a:pt x="21416" y="2299"/>
                    <a:pt x="20958" y="2026"/>
                    <a:pt x="20320" y="101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Tree>
    <p:extLst>
      <p:ext uri="{BB962C8B-B14F-4D97-AF65-F5344CB8AC3E}">
        <p14:creationId xmlns:p14="http://schemas.microsoft.com/office/powerpoint/2010/main" val="310898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1"/>
          <p:cNvSpPr>
            <a:spLocks noGrp="1"/>
          </p:cNvSpPr>
          <p:nvPr>
            <p:ph type="ctrTitle"/>
          </p:nvPr>
        </p:nvSpPr>
        <p:spPr>
          <a:xfrm>
            <a:off x="700081" y="685802"/>
            <a:ext cx="7758044" cy="746277"/>
          </a:xfrm>
        </p:spPr>
        <p:txBody>
          <a:bodyPr/>
          <a:lstStyle/>
          <a:p>
            <a:pPr lvl="0" algn="ctr"/>
            <a:r>
              <a:rPr lang="en-GB" dirty="0" smtClean="0"/>
              <a:t>Image Processing</a:t>
            </a:r>
            <a:endParaRPr lang="en-GB" dirty="0"/>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US" sz="1200" b="1" dirty="0" smtClean="0"/>
              <a:t>9</a:t>
            </a:r>
            <a:endParaRPr lang="en-GB" sz="1200" b="1" dirty="0"/>
          </a:p>
        </p:txBody>
      </p:sp>
      <p:grpSp>
        <p:nvGrpSpPr>
          <p:cNvPr id="5" name="Group 4"/>
          <p:cNvGrpSpPr/>
          <p:nvPr/>
        </p:nvGrpSpPr>
        <p:grpSpPr>
          <a:xfrm>
            <a:off x="7020899" y="2681417"/>
            <a:ext cx="610838" cy="610838"/>
            <a:chOff x="8587828" y="2556607"/>
            <a:chExt cx="718040" cy="718040"/>
          </a:xfrm>
        </p:grpSpPr>
        <p:sp>
          <p:nvSpPr>
            <p:cNvPr id="6" name="Shape 1803"/>
            <p:cNvSpPr/>
            <p:nvPr/>
          </p:nvSpPr>
          <p:spPr>
            <a:xfrm>
              <a:off x="8587828" y="2556607"/>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7" name="Shape 1804"/>
            <p:cNvSpPr/>
            <p:nvPr/>
          </p:nvSpPr>
          <p:spPr>
            <a:xfrm>
              <a:off x="8823828" y="2705294"/>
              <a:ext cx="248170" cy="24818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8" name="Group 7"/>
          <p:cNvGrpSpPr/>
          <p:nvPr/>
        </p:nvGrpSpPr>
        <p:grpSpPr>
          <a:xfrm>
            <a:off x="4138019" y="4502198"/>
            <a:ext cx="610838" cy="610838"/>
            <a:chOff x="5199004" y="4696935"/>
            <a:chExt cx="718040" cy="718040"/>
          </a:xfrm>
        </p:grpSpPr>
        <p:sp>
          <p:nvSpPr>
            <p:cNvPr id="9" name="Shape 1806"/>
            <p:cNvSpPr/>
            <p:nvPr/>
          </p:nvSpPr>
          <p:spPr>
            <a:xfrm>
              <a:off x="5199004" y="4696935"/>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 name="Shape 1807"/>
            <p:cNvSpPr/>
            <p:nvPr/>
          </p:nvSpPr>
          <p:spPr>
            <a:xfrm>
              <a:off x="5416808" y="4985738"/>
              <a:ext cx="282431" cy="289018"/>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1" name="Group 10"/>
          <p:cNvGrpSpPr/>
          <p:nvPr/>
        </p:nvGrpSpPr>
        <p:grpSpPr>
          <a:xfrm>
            <a:off x="1201339" y="2681417"/>
            <a:ext cx="610838" cy="610838"/>
            <a:chOff x="1746937" y="2556607"/>
            <a:chExt cx="718040" cy="718040"/>
          </a:xfrm>
        </p:grpSpPr>
        <p:sp>
          <p:nvSpPr>
            <p:cNvPr id="12" name="Shape 1809"/>
            <p:cNvSpPr/>
            <p:nvPr/>
          </p:nvSpPr>
          <p:spPr>
            <a:xfrm>
              <a:off x="1746937" y="2556607"/>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 name="Shape 1810"/>
            <p:cNvSpPr/>
            <p:nvPr/>
          </p:nvSpPr>
          <p:spPr>
            <a:xfrm>
              <a:off x="1961447" y="2708113"/>
              <a:ext cx="289020" cy="289018"/>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14" name="Shape 1815"/>
          <p:cNvSpPr/>
          <p:nvPr/>
        </p:nvSpPr>
        <p:spPr>
          <a:xfrm>
            <a:off x="0" y="3851777"/>
            <a:ext cx="9144000" cy="95322"/>
          </a:xfrm>
          <a:prstGeom prst="rect">
            <a:avLst/>
          </a:prstGeom>
          <a:solidFill>
            <a:srgbClr val="F1F1F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grpSp>
        <p:nvGrpSpPr>
          <p:cNvPr id="15" name="Group 1818"/>
          <p:cNvGrpSpPr/>
          <p:nvPr/>
        </p:nvGrpSpPr>
        <p:grpSpPr>
          <a:xfrm>
            <a:off x="787775" y="3124816"/>
            <a:ext cx="1767239" cy="556049"/>
            <a:chOff x="0" y="0"/>
            <a:chExt cx="4153686" cy="1306925"/>
          </a:xfrm>
        </p:grpSpPr>
        <p:sp>
          <p:nvSpPr>
            <p:cNvPr id="16" name="Shape 1816"/>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 name="Shape 1817"/>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18" name="Shape 1819"/>
          <p:cNvSpPr/>
          <p:nvPr/>
        </p:nvSpPr>
        <p:spPr>
          <a:xfrm>
            <a:off x="1453849"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1822"/>
          <p:cNvSpPr/>
          <p:nvPr/>
        </p:nvSpPr>
        <p:spPr>
          <a:xfrm>
            <a:off x="4372334" y="3851777"/>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0" name="Group 1825"/>
          <p:cNvGrpSpPr/>
          <p:nvPr/>
        </p:nvGrpSpPr>
        <p:grpSpPr>
          <a:xfrm rot="10800000" flipH="1">
            <a:off x="3715699" y="4122936"/>
            <a:ext cx="1767240" cy="556049"/>
            <a:chOff x="0" y="0"/>
            <a:chExt cx="4153686" cy="1306925"/>
          </a:xfrm>
        </p:grpSpPr>
        <p:sp>
          <p:nvSpPr>
            <p:cNvPr id="21" name="Shape 1823"/>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1824"/>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3" name="Group 1830"/>
          <p:cNvGrpSpPr/>
          <p:nvPr/>
        </p:nvGrpSpPr>
        <p:grpSpPr>
          <a:xfrm>
            <a:off x="6613489" y="3124816"/>
            <a:ext cx="1767239" cy="556049"/>
            <a:chOff x="0" y="0"/>
            <a:chExt cx="4153686" cy="1306925"/>
          </a:xfrm>
        </p:grpSpPr>
        <p:sp>
          <p:nvSpPr>
            <p:cNvPr id="24" name="Shape 1828"/>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1829"/>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6" name="Shape 1831"/>
          <p:cNvSpPr/>
          <p:nvPr/>
        </p:nvSpPr>
        <p:spPr>
          <a:xfrm>
            <a:off x="7279562"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1834"/>
          <p:cNvSpPr/>
          <p:nvPr/>
        </p:nvSpPr>
        <p:spPr>
          <a:xfrm>
            <a:off x="0" y="3851777"/>
            <a:ext cx="1432520"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8" name="Shape 1835"/>
          <p:cNvSpPr/>
          <p:nvPr/>
        </p:nvSpPr>
        <p:spPr>
          <a:xfrm>
            <a:off x="1570499"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9" name="Shape 1836"/>
          <p:cNvSpPr/>
          <p:nvPr/>
        </p:nvSpPr>
        <p:spPr>
          <a:xfrm>
            <a:off x="4479118"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0" name="Shape 1837"/>
          <p:cNvSpPr/>
          <p:nvPr/>
        </p:nvSpPr>
        <p:spPr>
          <a:xfrm>
            <a:off x="7384955" y="3851777"/>
            <a:ext cx="1759045"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1" name="TextBox 30"/>
          <p:cNvSpPr txBox="1"/>
          <p:nvPr/>
        </p:nvSpPr>
        <p:spPr>
          <a:xfrm>
            <a:off x="787775" y="3220348"/>
            <a:ext cx="759215" cy="230832"/>
          </a:xfrm>
          <a:prstGeom prst="rect">
            <a:avLst/>
          </a:prstGeom>
          <a:noFill/>
        </p:spPr>
        <p:txBody>
          <a:bodyPr wrap="square" lIns="0" tIns="0" rIns="0" bIns="0" rtlCol="0">
            <a:spAutoFit/>
          </a:bodyPr>
          <a:lstStyle/>
          <a:p>
            <a:pPr algn="ctr"/>
            <a:r>
              <a:rPr lang="en-GB" sz="1500" dirty="0" smtClean="0">
                <a:solidFill>
                  <a:schemeClr val="bg1"/>
                </a:solidFill>
                <a:latin typeface="Calibri" panose="020F0502020204030204" pitchFamily="34" charset="0"/>
              </a:rPr>
              <a:t>LiDAR</a:t>
            </a:r>
            <a:endParaRPr lang="en-GB" sz="1500" dirty="0">
              <a:solidFill>
                <a:schemeClr val="bg1"/>
              </a:solidFill>
              <a:latin typeface="Calibri" panose="020F0502020204030204" pitchFamily="34" charset="0"/>
            </a:endParaRPr>
          </a:p>
        </p:txBody>
      </p:sp>
      <p:sp>
        <p:nvSpPr>
          <p:cNvPr id="33" name="TextBox 32"/>
          <p:cNvSpPr txBox="1"/>
          <p:nvPr/>
        </p:nvSpPr>
        <p:spPr>
          <a:xfrm>
            <a:off x="6747177" y="3228632"/>
            <a:ext cx="759215" cy="230832"/>
          </a:xfrm>
          <a:prstGeom prst="rect">
            <a:avLst/>
          </a:prstGeom>
          <a:noFill/>
        </p:spPr>
        <p:txBody>
          <a:bodyPr wrap="square" lIns="0" tIns="0" rIns="0" bIns="0" rtlCol="0">
            <a:spAutoFit/>
          </a:bodyPr>
          <a:lstStyle/>
          <a:p>
            <a:pPr algn="ctr"/>
            <a:r>
              <a:rPr lang="en-GB" sz="1500" dirty="0" err="1" smtClean="0">
                <a:solidFill>
                  <a:schemeClr val="bg1"/>
                </a:solidFill>
                <a:latin typeface="Calibri" panose="020F0502020204030204" pitchFamily="34" charset="0"/>
              </a:rPr>
              <a:t>Seg</a:t>
            </a:r>
            <a:endParaRPr lang="en-GB" sz="1500" dirty="0">
              <a:solidFill>
                <a:schemeClr val="bg1"/>
              </a:solidFill>
              <a:latin typeface="Calibri" panose="020F0502020204030204" pitchFamily="34" charset="0"/>
            </a:endParaRPr>
          </a:p>
        </p:txBody>
      </p:sp>
      <p:sp>
        <p:nvSpPr>
          <p:cNvPr id="35" name="TextBox 34"/>
          <p:cNvSpPr txBox="1"/>
          <p:nvPr/>
        </p:nvSpPr>
        <p:spPr>
          <a:xfrm>
            <a:off x="3702999" y="4358650"/>
            <a:ext cx="759215" cy="230832"/>
          </a:xfrm>
          <a:prstGeom prst="rect">
            <a:avLst/>
          </a:prstGeom>
          <a:noFill/>
        </p:spPr>
        <p:txBody>
          <a:bodyPr wrap="square" lIns="0" tIns="0" rIns="0" bIns="0" rtlCol="0">
            <a:spAutoFit/>
          </a:bodyPr>
          <a:lstStyle/>
          <a:p>
            <a:pPr algn="ctr"/>
            <a:r>
              <a:rPr lang="en-GB" sz="1500" dirty="0" smtClean="0">
                <a:solidFill>
                  <a:schemeClr val="bg1"/>
                </a:solidFill>
                <a:latin typeface="Calibri" panose="020F0502020204030204" pitchFamily="34" charset="0"/>
              </a:rPr>
              <a:t>Data vs. </a:t>
            </a:r>
            <a:endParaRPr lang="en-GB" sz="1500" dirty="0">
              <a:solidFill>
                <a:schemeClr val="bg1"/>
              </a:solidFill>
              <a:latin typeface="Calibri" panose="020F0502020204030204" pitchFamily="34" charset="0"/>
            </a:endParaRPr>
          </a:p>
        </p:txBody>
      </p:sp>
      <p:sp>
        <p:nvSpPr>
          <p:cNvPr id="32" name="Text Placeholder 2"/>
          <p:cNvSpPr>
            <a:spLocks noGrp="1"/>
          </p:cNvSpPr>
          <p:nvPr>
            <p:ph type="body" sz="quarter" idx="11"/>
          </p:nvPr>
        </p:nvSpPr>
        <p:spPr>
          <a:xfrm>
            <a:off x="1468768" y="3124815"/>
            <a:ext cx="1086247" cy="424357"/>
          </a:xfrm>
          <a:noFill/>
        </p:spPr>
        <p:txBody>
          <a:bodyPr anchor="ctr">
            <a:noAutofit/>
          </a:bodyPr>
          <a:lstStyle/>
          <a:p>
            <a:pPr algn="ctr"/>
            <a:r>
              <a:rPr lang="en-GB" sz="1500" dirty="0" smtClean="0"/>
              <a:t>Derivatives</a:t>
            </a:r>
            <a:endParaRPr lang="en-GB" sz="1500" dirty="0"/>
          </a:p>
        </p:txBody>
      </p:sp>
      <p:sp>
        <p:nvSpPr>
          <p:cNvPr id="34" name="Text Placeholder 2"/>
          <p:cNvSpPr>
            <a:spLocks noGrp="1"/>
          </p:cNvSpPr>
          <p:nvPr>
            <p:ph type="body" sz="quarter" idx="11"/>
          </p:nvPr>
        </p:nvSpPr>
        <p:spPr>
          <a:xfrm>
            <a:off x="7154782" y="3137515"/>
            <a:ext cx="1086248" cy="424357"/>
          </a:xfrm>
          <a:noFill/>
        </p:spPr>
        <p:txBody>
          <a:bodyPr anchor="ctr">
            <a:noAutofit/>
          </a:bodyPr>
          <a:lstStyle/>
          <a:p>
            <a:pPr algn="ctr"/>
            <a:r>
              <a:rPr lang="en-GB" sz="1500" dirty="0" smtClean="0"/>
              <a:t>mentation</a:t>
            </a:r>
            <a:endParaRPr lang="en-GB" sz="1500" dirty="0"/>
          </a:p>
        </p:txBody>
      </p:sp>
      <p:sp>
        <p:nvSpPr>
          <p:cNvPr id="42" name="Text Placeholder 2"/>
          <p:cNvSpPr>
            <a:spLocks noGrp="1"/>
          </p:cNvSpPr>
          <p:nvPr>
            <p:ph type="body" sz="quarter" idx="11"/>
          </p:nvPr>
        </p:nvSpPr>
        <p:spPr>
          <a:xfrm>
            <a:off x="4396691" y="4268774"/>
            <a:ext cx="1086248" cy="404043"/>
          </a:xfrm>
          <a:noFill/>
        </p:spPr>
        <p:txBody>
          <a:bodyPr anchor="ctr">
            <a:noAutofit/>
          </a:bodyPr>
          <a:lstStyle/>
          <a:p>
            <a:pPr algn="ctr"/>
            <a:r>
              <a:rPr lang="en-GB" sz="1500" dirty="0" smtClean="0"/>
              <a:t>No Data</a:t>
            </a:r>
            <a:endParaRPr lang="en-GB" sz="1500" dirty="0"/>
          </a:p>
        </p:txBody>
      </p:sp>
      <p:sp>
        <p:nvSpPr>
          <p:cNvPr id="43" name="TextBox 42"/>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Using </a:t>
            </a:r>
            <a:r>
              <a:rPr lang="en-GB" sz="1500" dirty="0" err="1" smtClean="0">
                <a:solidFill>
                  <a:schemeClr val="tx1">
                    <a:lumMod val="75000"/>
                    <a:lumOff val="25000"/>
                  </a:schemeClr>
                </a:solidFill>
                <a:latin typeface="Calibri Light" panose="020F0302020204030204" pitchFamily="34" charset="0"/>
              </a:rPr>
              <a:t>ECognition</a:t>
            </a:r>
            <a:endParaRPr lang="en-GB" sz="1500" dirty="0">
              <a:solidFill>
                <a:schemeClr val="tx1">
                  <a:lumMod val="75000"/>
                  <a:lumOff val="25000"/>
                </a:schemeClr>
              </a:solidFill>
              <a:latin typeface="Calibri Light" panose="020F0302020204030204" pitchFamily="34" charset="0"/>
            </a:endParaRPr>
          </a:p>
        </p:txBody>
      </p:sp>
      <p:grpSp>
        <p:nvGrpSpPr>
          <p:cNvPr id="3" name="Group 2"/>
          <p:cNvGrpSpPr/>
          <p:nvPr/>
        </p:nvGrpSpPr>
        <p:grpSpPr>
          <a:xfrm>
            <a:off x="276612" y="4058196"/>
            <a:ext cx="2794635" cy="1669504"/>
            <a:chOff x="276612" y="4058196"/>
            <a:chExt cx="2794635" cy="1669504"/>
          </a:xfrm>
        </p:grpSpPr>
        <p:pic>
          <p:nvPicPr>
            <p:cNvPr id="41" name="Picture 40"/>
            <p:cNvPicPr/>
            <p:nvPr/>
          </p:nvPicPr>
          <p:blipFill rotWithShape="1">
            <a:blip r:embed="rId2"/>
            <a:srcRect b="1716"/>
            <a:stretch/>
          </p:blipFill>
          <p:spPr bwMode="auto">
            <a:xfrm>
              <a:off x="276612" y="4058196"/>
              <a:ext cx="2794635" cy="16695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44" name="Picture 43"/>
            <p:cNvPicPr/>
            <p:nvPr/>
          </p:nvPicPr>
          <p:blipFill>
            <a:blip r:embed="rId3"/>
            <a:stretch>
              <a:fillRect/>
            </a:stretch>
          </p:blipFill>
          <p:spPr>
            <a:xfrm>
              <a:off x="2102721" y="5163836"/>
              <a:ext cx="913765" cy="491490"/>
            </a:xfrm>
            <a:prstGeom prst="rect">
              <a:avLst/>
            </a:prstGeom>
          </p:spPr>
        </p:pic>
      </p:grpSp>
      <p:pic>
        <p:nvPicPr>
          <p:cNvPr id="45" name="Picture 44" descr="Y:\CoastMap\Projects\Others\ACRS2016\Oyster Culture River Analysis\Photos\L1 Data No Data.png"/>
          <p:cNvPicPr/>
          <p:nvPr/>
        </p:nvPicPr>
        <p:blipFill rotWithShape="1">
          <a:blip r:embed="rId4" cstate="print">
            <a:extLst>
              <a:ext uri="{28A0092B-C50C-407E-A947-70E740481C1C}">
                <a14:useLocalDpi xmlns:a14="http://schemas.microsoft.com/office/drawing/2010/main" val="0"/>
              </a:ext>
            </a:extLst>
          </a:blip>
          <a:srcRect t="-1" b="1793"/>
          <a:stretch/>
        </p:blipFill>
        <p:spPr bwMode="auto">
          <a:xfrm>
            <a:off x="3117267" y="1852938"/>
            <a:ext cx="2787015" cy="18045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46" name="Picture 45" descr="Y:\CoastMap\Projects\Others\ACRS2016\Oyster Culture River Analysis\Photos\L2 Segmentation.png"/>
          <p:cNvPicPr/>
          <p:nvPr/>
        </p:nvPicPr>
        <p:blipFill rotWithShape="1">
          <a:blip r:embed="rId5" cstate="print">
            <a:extLst>
              <a:ext uri="{28A0092B-C50C-407E-A947-70E740481C1C}">
                <a14:useLocalDpi xmlns:a14="http://schemas.microsoft.com/office/drawing/2010/main" val="0"/>
              </a:ext>
            </a:extLst>
          </a:blip>
          <a:srcRect t="1" b="4017"/>
          <a:stretch/>
        </p:blipFill>
        <p:spPr bwMode="auto">
          <a:xfrm>
            <a:off x="5992400" y="4075960"/>
            <a:ext cx="2785110" cy="17633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233738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xEl>
                                              <p:pRg st="0" end="0"/>
                                            </p:txEl>
                                          </p:spTgt>
                                        </p:tgtEl>
                                        <p:attrNameLst>
                                          <p:attrName>style.visibility</p:attrName>
                                        </p:attrNameLst>
                                      </p:cBhvr>
                                      <p:to>
                                        <p:strVal val="visible"/>
                                      </p:to>
                                    </p:set>
                                    <p:animEffect transition="in" filter="fade">
                                      <p:cBhvr>
                                        <p:cTn id="33" dur="500"/>
                                        <p:tgtEl>
                                          <p:spTgt spid="32">
                                            <p:txEl>
                                              <p:pRg st="0" end="0"/>
                                            </p:txEl>
                                          </p:spTgt>
                                        </p:tgtEl>
                                      </p:cBhvr>
                                    </p:animEffect>
                                  </p:childTnLst>
                                </p:cTn>
                              </p:par>
                            </p:childTnLst>
                          </p:cTn>
                        </p:par>
                        <p:par>
                          <p:cTn id="34" fill="hold">
                            <p:stCondLst>
                              <p:cond delay="3000"/>
                            </p:stCondLst>
                            <p:childTnLst>
                              <p:par>
                                <p:cTn id="35" presetID="22" presetClass="entr" presetSubtype="4"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par>
                          <p:cTn id="38" fill="hold">
                            <p:stCondLst>
                              <p:cond delay="3500"/>
                            </p:stCondLst>
                            <p:childTnLst>
                              <p:par>
                                <p:cTn id="39" presetID="42" presetClass="entr" presetSubtype="0" fill="hold"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fade">
                                      <p:cBhvr>
                                        <p:cTn id="59" dur="500"/>
                                        <p:tgtEl>
                                          <p:spTgt spid="3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2">
                                            <p:txEl>
                                              <p:pRg st="0" end="0"/>
                                            </p:txEl>
                                          </p:spTgt>
                                        </p:tgtEl>
                                        <p:attrNameLst>
                                          <p:attrName>style.visibility</p:attrName>
                                        </p:attrNameLst>
                                      </p:cBhvr>
                                      <p:to>
                                        <p:strVal val="visible"/>
                                      </p:to>
                                    </p:set>
                                    <p:animEffect transition="in" filter="fade">
                                      <p:cBhvr>
                                        <p:cTn id="62" dur="500"/>
                                        <p:tgtEl>
                                          <p:spTgt spid="42">
                                            <p:txEl>
                                              <p:pRg st="0" end="0"/>
                                            </p:txEl>
                                          </p:spTgt>
                                        </p:tgtEl>
                                      </p:cBhvr>
                                    </p:animEffect>
                                  </p:childTnLst>
                                </p:cTn>
                              </p:par>
                            </p:childTnLst>
                          </p:cTn>
                        </p:par>
                        <p:par>
                          <p:cTn id="63" fill="hold">
                            <p:stCondLst>
                              <p:cond delay="1500"/>
                            </p:stCondLst>
                            <p:childTnLst>
                              <p:par>
                                <p:cTn id="64" presetID="22" presetClass="entr" presetSubtype="1" fill="hold" nodeType="after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up)">
                                      <p:cBhvr>
                                        <p:cTn id="66" dur="500"/>
                                        <p:tgtEl>
                                          <p:spTgt spid="8"/>
                                        </p:tgtEl>
                                      </p:cBhvr>
                                    </p:animEffect>
                                  </p:childTnLst>
                                </p:cTn>
                              </p:par>
                            </p:childTnLst>
                          </p:cTn>
                        </p:par>
                        <p:par>
                          <p:cTn id="67" fill="hold">
                            <p:stCondLst>
                              <p:cond delay="2000"/>
                            </p:stCondLst>
                            <p:childTnLst>
                              <p:par>
                                <p:cTn id="68" presetID="47" presetClass="entr" presetSubtype="0" fill="hold" nodeType="afterEffect">
                                  <p:stCondLst>
                                    <p:cond delay="0"/>
                                  </p:stCondLst>
                                  <p:childTnLst>
                                    <p:set>
                                      <p:cBhvr>
                                        <p:cTn id="69" dur="1" fill="hold">
                                          <p:stCondLst>
                                            <p:cond delay="0"/>
                                          </p:stCondLst>
                                        </p:cTn>
                                        <p:tgtEl>
                                          <p:spTgt spid="45"/>
                                        </p:tgtEl>
                                        <p:attrNameLst>
                                          <p:attrName>style.visibility</p:attrName>
                                        </p:attrNameLst>
                                      </p:cBhvr>
                                      <p:to>
                                        <p:strVal val="visible"/>
                                      </p:to>
                                    </p:set>
                                    <p:animEffect transition="in" filter="fade">
                                      <p:cBhvr>
                                        <p:cTn id="70" dur="1000"/>
                                        <p:tgtEl>
                                          <p:spTgt spid="45"/>
                                        </p:tgtEl>
                                      </p:cBhvr>
                                    </p:animEffect>
                                    <p:anim calcmode="lin" valueType="num">
                                      <p:cBhvr>
                                        <p:cTn id="71" dur="1000" fill="hold"/>
                                        <p:tgtEl>
                                          <p:spTgt spid="45"/>
                                        </p:tgtEl>
                                        <p:attrNameLst>
                                          <p:attrName>ppt_x</p:attrName>
                                        </p:attrNameLst>
                                      </p:cBhvr>
                                      <p:tavLst>
                                        <p:tav tm="0">
                                          <p:val>
                                            <p:strVal val="#ppt_x"/>
                                          </p:val>
                                        </p:tav>
                                        <p:tav tm="100000">
                                          <p:val>
                                            <p:strVal val="#ppt_x"/>
                                          </p:val>
                                        </p:tav>
                                      </p:tavLst>
                                    </p:anim>
                                    <p:anim calcmode="lin" valueType="num">
                                      <p:cBhvr>
                                        <p:cTn id="7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wipe(left)">
                                      <p:cBhvr>
                                        <p:cTn id="77" dur="500"/>
                                        <p:tgtEl>
                                          <p:spTgt spid="29"/>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childTnLst>
                          </p:cTn>
                        </p:par>
                        <p:par>
                          <p:cTn id="82" fill="hold">
                            <p:stCondLst>
                              <p:cond delay="1000"/>
                            </p:stCondLst>
                            <p:childTnLst>
                              <p:par>
                                <p:cTn id="83" presetID="10" presetClass="entr" presetSubtype="0" fill="hold" nodeType="after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500"/>
                                        <p:tgtEl>
                                          <p:spTgt spid="3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4">
                                            <p:txEl>
                                              <p:pRg st="0" end="0"/>
                                            </p:txEl>
                                          </p:spTgt>
                                        </p:tgtEl>
                                        <p:attrNameLst>
                                          <p:attrName>style.visibility</p:attrName>
                                        </p:attrNameLst>
                                      </p:cBhvr>
                                      <p:to>
                                        <p:strVal val="visible"/>
                                      </p:to>
                                    </p:set>
                                    <p:animEffect transition="in" filter="fade">
                                      <p:cBhvr>
                                        <p:cTn id="91" dur="500"/>
                                        <p:tgtEl>
                                          <p:spTgt spid="34">
                                            <p:txEl>
                                              <p:pRg st="0" end="0"/>
                                            </p:txEl>
                                          </p:spTgt>
                                        </p:tgtEl>
                                      </p:cBhvr>
                                    </p:animEffect>
                                  </p:childTnLst>
                                </p:cTn>
                              </p:par>
                            </p:childTnLst>
                          </p:cTn>
                        </p:par>
                        <p:par>
                          <p:cTn id="92" fill="hold">
                            <p:stCondLst>
                              <p:cond delay="1500"/>
                            </p:stCondLst>
                            <p:childTnLst>
                              <p:par>
                                <p:cTn id="93" presetID="22" presetClass="entr" presetSubtype="4" fill="hold" nodeType="afterEffect">
                                  <p:stCondLst>
                                    <p:cond delay="0"/>
                                  </p:stCondLst>
                                  <p:childTnLst>
                                    <p:set>
                                      <p:cBhvr>
                                        <p:cTn id="94" dur="1" fill="hold">
                                          <p:stCondLst>
                                            <p:cond delay="0"/>
                                          </p:stCondLst>
                                        </p:cTn>
                                        <p:tgtEl>
                                          <p:spTgt spid="5"/>
                                        </p:tgtEl>
                                        <p:attrNameLst>
                                          <p:attrName>style.visibility</p:attrName>
                                        </p:attrNameLst>
                                      </p:cBhvr>
                                      <p:to>
                                        <p:strVal val="visible"/>
                                      </p:to>
                                    </p:set>
                                    <p:animEffect transition="in" filter="wipe(down)">
                                      <p:cBhvr>
                                        <p:cTn id="95" dur="500"/>
                                        <p:tgtEl>
                                          <p:spTgt spid="5"/>
                                        </p:tgtEl>
                                      </p:cBhvr>
                                    </p:animEffect>
                                  </p:childTnLst>
                                </p:cTn>
                              </p:par>
                            </p:childTnLst>
                          </p:cTn>
                        </p:par>
                        <p:par>
                          <p:cTn id="96" fill="hold">
                            <p:stCondLst>
                              <p:cond delay="2000"/>
                            </p:stCondLst>
                            <p:childTnLst>
                              <p:par>
                                <p:cTn id="97" presetID="22" presetClass="entr" presetSubtype="8" fill="hold" grpId="0" nodeType="after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500"/>
                                        <p:tgtEl>
                                          <p:spTgt spid="30"/>
                                        </p:tgtEl>
                                      </p:cBhvr>
                                    </p:animEffect>
                                  </p:childTnLst>
                                </p:cTn>
                              </p:par>
                            </p:childTnLst>
                          </p:cTn>
                        </p:par>
                        <p:par>
                          <p:cTn id="100" fill="hold">
                            <p:stCondLst>
                              <p:cond delay="2500"/>
                            </p:stCondLst>
                            <p:childTnLst>
                              <p:par>
                                <p:cTn id="101" presetID="42" presetClass="entr" presetSubtype="0" fill="hold" nodeType="after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fade">
                                      <p:cBhvr>
                                        <p:cTn id="103" dur="1000"/>
                                        <p:tgtEl>
                                          <p:spTgt spid="46"/>
                                        </p:tgtEl>
                                      </p:cBhvr>
                                    </p:animEffect>
                                    <p:anim calcmode="lin" valueType="num">
                                      <p:cBhvr>
                                        <p:cTn id="104" dur="1000" fill="hold"/>
                                        <p:tgtEl>
                                          <p:spTgt spid="46"/>
                                        </p:tgtEl>
                                        <p:attrNameLst>
                                          <p:attrName>ppt_x</p:attrName>
                                        </p:attrNameLst>
                                      </p:cBhvr>
                                      <p:tavLst>
                                        <p:tav tm="0">
                                          <p:val>
                                            <p:strVal val="#ppt_x"/>
                                          </p:val>
                                        </p:tav>
                                        <p:tav tm="100000">
                                          <p:val>
                                            <p:strVal val="#ppt_x"/>
                                          </p:val>
                                        </p:tav>
                                      </p:tavLst>
                                    </p:anim>
                                    <p:anim calcmode="lin" valueType="num">
                                      <p:cBhvr>
                                        <p:cTn id="105"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4" grpId="0" animBg="1"/>
      <p:bldP spid="18" grpId="0" animBg="1"/>
      <p:bldP spid="19" grpId="0" animBg="1"/>
      <p:bldP spid="26" grpId="0" animBg="1"/>
      <p:bldP spid="27" grpId="0" animBg="1"/>
      <p:bldP spid="28" grpId="0" animBg="1"/>
      <p:bldP spid="29" grpId="0" animBg="1"/>
      <p:bldP spid="30" grpId="0" animBg="1"/>
      <p:bldP spid="31" grpId="0"/>
      <p:bldP spid="33" grpId="0"/>
      <p:bldP spid="35" grpId="0"/>
      <p:bldP spid="32" grpId="0" build="p"/>
      <p:bldP spid="34" grpId="0" build="p"/>
      <p:bldP spid="42" grpId="0" build="p"/>
      <p:bldP spid="4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201339" y="2681417"/>
            <a:ext cx="610838" cy="610838"/>
            <a:chOff x="1201339" y="2681417"/>
            <a:chExt cx="610838" cy="610838"/>
          </a:xfrm>
        </p:grpSpPr>
        <p:sp>
          <p:nvSpPr>
            <p:cNvPr id="12" name="Shape 1809"/>
            <p:cNvSpPr/>
            <p:nvPr/>
          </p:nvSpPr>
          <p:spPr>
            <a:xfrm>
              <a:off x="1201339" y="2681417"/>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3" name="Shape 1855"/>
            <p:cNvSpPr/>
            <p:nvPr/>
          </p:nvSpPr>
          <p:spPr>
            <a:xfrm>
              <a:off x="1432520" y="2805403"/>
              <a:ext cx="190565" cy="272235"/>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3" name="Group 2"/>
          <p:cNvGrpSpPr/>
          <p:nvPr/>
        </p:nvGrpSpPr>
        <p:grpSpPr>
          <a:xfrm>
            <a:off x="4138019" y="4502198"/>
            <a:ext cx="610838" cy="610838"/>
            <a:chOff x="4138019" y="4502198"/>
            <a:chExt cx="610838" cy="610838"/>
          </a:xfrm>
        </p:grpSpPr>
        <p:sp>
          <p:nvSpPr>
            <p:cNvPr id="9" name="Shape 1806"/>
            <p:cNvSpPr/>
            <p:nvPr/>
          </p:nvSpPr>
          <p:spPr>
            <a:xfrm>
              <a:off x="4138019" y="4502198"/>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4" name="Shape 1852"/>
            <p:cNvSpPr/>
            <p:nvPr/>
          </p:nvSpPr>
          <p:spPr>
            <a:xfrm>
              <a:off x="4347690" y="4734544"/>
              <a:ext cx="219549" cy="219549"/>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4" name="Group 3"/>
          <p:cNvGrpSpPr/>
          <p:nvPr/>
        </p:nvGrpSpPr>
        <p:grpSpPr>
          <a:xfrm>
            <a:off x="7020899" y="2681417"/>
            <a:ext cx="610838" cy="610838"/>
            <a:chOff x="7020899" y="2681417"/>
            <a:chExt cx="610838" cy="610838"/>
          </a:xfrm>
        </p:grpSpPr>
        <p:sp>
          <p:nvSpPr>
            <p:cNvPr id="6" name="Shape 1803"/>
            <p:cNvSpPr/>
            <p:nvPr/>
          </p:nvSpPr>
          <p:spPr>
            <a:xfrm>
              <a:off x="7020899" y="2681417"/>
              <a:ext cx="610838" cy="6108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5" name="Shape 1849"/>
            <p:cNvSpPr/>
            <p:nvPr/>
          </p:nvSpPr>
          <p:spPr>
            <a:xfrm>
              <a:off x="7166452" y="2831919"/>
              <a:ext cx="275109" cy="221286"/>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10</a:t>
            </a:r>
            <a:endParaRPr lang="en-GB" sz="1200" b="1" dirty="0"/>
          </a:p>
        </p:txBody>
      </p:sp>
      <p:sp>
        <p:nvSpPr>
          <p:cNvPr id="14" name="Shape 1815"/>
          <p:cNvSpPr/>
          <p:nvPr/>
        </p:nvSpPr>
        <p:spPr>
          <a:xfrm>
            <a:off x="0" y="3851777"/>
            <a:ext cx="9144000" cy="95322"/>
          </a:xfrm>
          <a:prstGeom prst="rect">
            <a:avLst/>
          </a:prstGeom>
          <a:solidFill>
            <a:srgbClr val="F1F1F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a:p>
        </p:txBody>
      </p:sp>
      <p:grpSp>
        <p:nvGrpSpPr>
          <p:cNvPr id="15" name="Group 1818"/>
          <p:cNvGrpSpPr/>
          <p:nvPr/>
        </p:nvGrpSpPr>
        <p:grpSpPr>
          <a:xfrm>
            <a:off x="787775" y="3124816"/>
            <a:ext cx="1767239" cy="556049"/>
            <a:chOff x="0" y="0"/>
            <a:chExt cx="4153686" cy="1306925"/>
          </a:xfrm>
        </p:grpSpPr>
        <p:sp>
          <p:nvSpPr>
            <p:cNvPr id="16" name="Shape 1816"/>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7" name="Shape 1817"/>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18" name="Shape 1819"/>
          <p:cNvSpPr/>
          <p:nvPr/>
        </p:nvSpPr>
        <p:spPr>
          <a:xfrm>
            <a:off x="1453849"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1822"/>
          <p:cNvSpPr/>
          <p:nvPr/>
        </p:nvSpPr>
        <p:spPr>
          <a:xfrm>
            <a:off x="4372334" y="3851777"/>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nvGrpSpPr>
          <p:cNvPr id="20" name="Group 1825"/>
          <p:cNvGrpSpPr/>
          <p:nvPr/>
        </p:nvGrpSpPr>
        <p:grpSpPr>
          <a:xfrm rot="10800000" flipH="1">
            <a:off x="3715699" y="4122936"/>
            <a:ext cx="1767240" cy="556049"/>
            <a:chOff x="0" y="0"/>
            <a:chExt cx="4153686" cy="1306925"/>
          </a:xfrm>
        </p:grpSpPr>
        <p:sp>
          <p:nvSpPr>
            <p:cNvPr id="21" name="Shape 1823"/>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1824"/>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3" name="Group 1830"/>
          <p:cNvGrpSpPr/>
          <p:nvPr/>
        </p:nvGrpSpPr>
        <p:grpSpPr>
          <a:xfrm>
            <a:off x="6613489" y="3124816"/>
            <a:ext cx="1767239" cy="556049"/>
            <a:chOff x="0" y="0"/>
            <a:chExt cx="4153686" cy="1306925"/>
          </a:xfrm>
        </p:grpSpPr>
        <p:sp>
          <p:nvSpPr>
            <p:cNvPr id="24" name="Shape 1828"/>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1829"/>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6" name="Shape 1831"/>
          <p:cNvSpPr/>
          <p:nvPr/>
        </p:nvSpPr>
        <p:spPr>
          <a:xfrm>
            <a:off x="7279562" y="385177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7" name="Shape 1834"/>
          <p:cNvSpPr/>
          <p:nvPr/>
        </p:nvSpPr>
        <p:spPr>
          <a:xfrm>
            <a:off x="0" y="3851777"/>
            <a:ext cx="1432520"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8" name="Shape 1835"/>
          <p:cNvSpPr/>
          <p:nvPr/>
        </p:nvSpPr>
        <p:spPr>
          <a:xfrm>
            <a:off x="1570499"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29" name="Shape 1836"/>
          <p:cNvSpPr/>
          <p:nvPr/>
        </p:nvSpPr>
        <p:spPr>
          <a:xfrm>
            <a:off x="4479118" y="385177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0" name="Shape 1837"/>
          <p:cNvSpPr/>
          <p:nvPr/>
        </p:nvSpPr>
        <p:spPr>
          <a:xfrm>
            <a:off x="7384955" y="3851777"/>
            <a:ext cx="1759045"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31" name="TextBox 30"/>
          <p:cNvSpPr txBox="1"/>
          <p:nvPr/>
        </p:nvSpPr>
        <p:spPr>
          <a:xfrm>
            <a:off x="787775" y="3207648"/>
            <a:ext cx="759215" cy="230832"/>
          </a:xfrm>
          <a:prstGeom prst="rect">
            <a:avLst/>
          </a:prstGeom>
          <a:noFill/>
        </p:spPr>
        <p:txBody>
          <a:bodyPr wrap="square" lIns="0" tIns="0" rIns="0" bIns="0" rtlCol="0">
            <a:spAutoFit/>
          </a:bodyPr>
          <a:lstStyle/>
          <a:p>
            <a:pPr algn="ctr"/>
            <a:r>
              <a:rPr lang="en-GB" sz="1500" dirty="0" smtClean="0">
                <a:solidFill>
                  <a:schemeClr val="bg1"/>
                </a:solidFill>
                <a:latin typeface="Calibri" panose="020F0502020204030204" pitchFamily="34" charset="0"/>
              </a:rPr>
              <a:t>Land vs.</a:t>
            </a:r>
            <a:endParaRPr lang="en-GB" sz="1500" dirty="0">
              <a:solidFill>
                <a:schemeClr val="bg1"/>
              </a:solidFill>
              <a:latin typeface="Calibri" panose="020F0502020204030204" pitchFamily="34" charset="0"/>
            </a:endParaRPr>
          </a:p>
        </p:txBody>
      </p:sp>
      <p:sp>
        <p:nvSpPr>
          <p:cNvPr id="33" name="TextBox 32"/>
          <p:cNvSpPr txBox="1"/>
          <p:nvPr/>
        </p:nvSpPr>
        <p:spPr>
          <a:xfrm>
            <a:off x="6710407" y="3245478"/>
            <a:ext cx="759215" cy="230832"/>
          </a:xfrm>
          <a:prstGeom prst="rect">
            <a:avLst/>
          </a:prstGeom>
          <a:noFill/>
        </p:spPr>
        <p:txBody>
          <a:bodyPr wrap="square" lIns="0" tIns="0" rIns="0" bIns="0" rtlCol="0">
            <a:spAutoFit/>
          </a:bodyPr>
          <a:lstStyle/>
          <a:p>
            <a:pPr algn="ctr"/>
            <a:r>
              <a:rPr lang="en-GB" sz="1500" dirty="0" smtClean="0">
                <a:solidFill>
                  <a:schemeClr val="bg1"/>
                </a:solidFill>
                <a:latin typeface="Calibri" panose="020F0502020204030204" pitchFamily="34" charset="0"/>
              </a:rPr>
              <a:t>Class</a:t>
            </a:r>
            <a:endParaRPr lang="en-GB" sz="1500" dirty="0">
              <a:solidFill>
                <a:schemeClr val="bg1"/>
              </a:solidFill>
              <a:latin typeface="Calibri" panose="020F0502020204030204" pitchFamily="34" charset="0"/>
            </a:endParaRPr>
          </a:p>
        </p:txBody>
      </p:sp>
      <p:sp>
        <p:nvSpPr>
          <p:cNvPr id="35" name="TextBox 34"/>
          <p:cNvSpPr txBox="1"/>
          <p:nvPr/>
        </p:nvSpPr>
        <p:spPr>
          <a:xfrm>
            <a:off x="3779199" y="4320550"/>
            <a:ext cx="759215" cy="230832"/>
          </a:xfrm>
          <a:prstGeom prst="rect">
            <a:avLst/>
          </a:prstGeom>
          <a:noFill/>
        </p:spPr>
        <p:txBody>
          <a:bodyPr wrap="square" lIns="0" tIns="0" rIns="0" bIns="0" rtlCol="0">
            <a:spAutoFit/>
          </a:bodyPr>
          <a:lstStyle/>
          <a:p>
            <a:pPr algn="ctr"/>
            <a:r>
              <a:rPr lang="en-GB" sz="1500" dirty="0" smtClean="0">
                <a:solidFill>
                  <a:schemeClr val="bg1"/>
                </a:solidFill>
                <a:latin typeface="Calibri" panose="020F0502020204030204" pitchFamily="34" charset="0"/>
              </a:rPr>
              <a:t>Chess</a:t>
            </a:r>
            <a:endParaRPr lang="en-GB" sz="1500" dirty="0">
              <a:solidFill>
                <a:schemeClr val="bg1"/>
              </a:solidFill>
              <a:latin typeface="Calibri" panose="020F0502020204030204" pitchFamily="34" charset="0"/>
            </a:endParaRPr>
          </a:p>
        </p:txBody>
      </p:sp>
      <p:sp>
        <p:nvSpPr>
          <p:cNvPr id="32" name="Text Placeholder 2"/>
          <p:cNvSpPr>
            <a:spLocks noGrp="1"/>
          </p:cNvSpPr>
          <p:nvPr>
            <p:ph type="body" sz="quarter" idx="11"/>
          </p:nvPr>
        </p:nvSpPr>
        <p:spPr>
          <a:xfrm>
            <a:off x="1468768" y="3124815"/>
            <a:ext cx="1086247" cy="424357"/>
          </a:xfrm>
          <a:noFill/>
        </p:spPr>
        <p:txBody>
          <a:bodyPr anchor="ctr">
            <a:noAutofit/>
          </a:bodyPr>
          <a:lstStyle/>
          <a:p>
            <a:pPr algn="ctr"/>
            <a:r>
              <a:rPr lang="en-GB" sz="1500" dirty="0" smtClean="0"/>
              <a:t>Water</a:t>
            </a:r>
            <a:endParaRPr lang="en-GB" sz="1500" dirty="0"/>
          </a:p>
        </p:txBody>
      </p:sp>
      <p:sp>
        <p:nvSpPr>
          <p:cNvPr id="34" name="Text Placeholder 2"/>
          <p:cNvSpPr>
            <a:spLocks noGrp="1"/>
          </p:cNvSpPr>
          <p:nvPr>
            <p:ph type="body" sz="quarter" idx="11"/>
          </p:nvPr>
        </p:nvSpPr>
        <p:spPr>
          <a:xfrm>
            <a:off x="7075913" y="3171405"/>
            <a:ext cx="1086248" cy="424357"/>
          </a:xfrm>
          <a:noFill/>
        </p:spPr>
        <p:txBody>
          <a:bodyPr anchor="ctr">
            <a:noAutofit/>
          </a:bodyPr>
          <a:lstStyle/>
          <a:p>
            <a:pPr algn="ctr"/>
            <a:r>
              <a:rPr lang="en-GB" sz="1500" dirty="0" smtClean="0"/>
              <a:t>ification</a:t>
            </a:r>
            <a:endParaRPr lang="en-GB" sz="1500" dirty="0"/>
          </a:p>
        </p:txBody>
      </p:sp>
      <p:sp>
        <p:nvSpPr>
          <p:cNvPr id="42" name="Text Placeholder 2"/>
          <p:cNvSpPr>
            <a:spLocks noGrp="1"/>
          </p:cNvSpPr>
          <p:nvPr>
            <p:ph type="body" sz="quarter" idx="11"/>
          </p:nvPr>
        </p:nvSpPr>
        <p:spPr>
          <a:xfrm>
            <a:off x="4091891" y="4243374"/>
            <a:ext cx="1086248" cy="404043"/>
          </a:xfrm>
          <a:noFill/>
        </p:spPr>
        <p:txBody>
          <a:bodyPr anchor="ctr">
            <a:noAutofit/>
          </a:bodyPr>
          <a:lstStyle/>
          <a:p>
            <a:pPr algn="ctr"/>
            <a:r>
              <a:rPr lang="en-GB" sz="1500" dirty="0" smtClean="0"/>
              <a:t>board</a:t>
            </a:r>
            <a:endParaRPr lang="en-GB" sz="1500" dirty="0"/>
          </a:p>
        </p:txBody>
      </p:sp>
      <p:grpSp>
        <p:nvGrpSpPr>
          <p:cNvPr id="7" name="Group 6"/>
          <p:cNvGrpSpPr/>
          <p:nvPr/>
        </p:nvGrpSpPr>
        <p:grpSpPr>
          <a:xfrm>
            <a:off x="2628754" y="1052438"/>
            <a:ext cx="3708802" cy="2162324"/>
            <a:chOff x="2628754" y="1433438"/>
            <a:chExt cx="3898900" cy="2273156"/>
          </a:xfrm>
        </p:grpSpPr>
        <p:pic>
          <p:nvPicPr>
            <p:cNvPr id="46" name="Picture 45" descr="Y:\CoastMap\Projects\Others\ACRS2016\Oyster Culture River Analysis\Photos\L5.3 Chessboard Segmentation.png"/>
            <p:cNvPicPr/>
            <p:nvPr/>
          </p:nvPicPr>
          <p:blipFill rotWithShape="1">
            <a:blip r:embed="rId2">
              <a:extLst>
                <a:ext uri="{28A0092B-C50C-407E-A947-70E740481C1C}">
                  <a14:useLocalDpi xmlns:a14="http://schemas.microsoft.com/office/drawing/2010/main" val="0"/>
                </a:ext>
              </a:extLst>
            </a:blip>
            <a:srcRect l="16511" t="37808" r="17361" b="4469"/>
            <a:stretch/>
          </p:blipFill>
          <p:spPr bwMode="auto">
            <a:xfrm>
              <a:off x="2628754" y="1433438"/>
              <a:ext cx="3898900" cy="22731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grpSp>
          <p:nvGrpSpPr>
            <p:cNvPr id="47" name="Group 46"/>
            <p:cNvGrpSpPr/>
            <p:nvPr/>
          </p:nvGrpSpPr>
          <p:grpSpPr>
            <a:xfrm>
              <a:off x="2713117" y="2681417"/>
              <a:ext cx="956945" cy="922655"/>
              <a:chOff x="0" y="0"/>
              <a:chExt cx="957263" cy="922655"/>
            </a:xfrm>
          </p:grpSpPr>
          <p:sp>
            <p:nvSpPr>
              <p:cNvPr id="48" name="Rectangle 47"/>
              <p:cNvSpPr/>
              <p:nvPr/>
            </p:nvSpPr>
            <p:spPr>
              <a:xfrm>
                <a:off x="0" y="0"/>
                <a:ext cx="956945" cy="922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49" name="Picture 48"/>
              <p:cNvPicPr>
                <a:picLocks noChangeAspect="1"/>
              </p:cNvPicPr>
              <p:nvPr/>
            </p:nvPicPr>
            <p:blipFill rotWithShape="1">
              <a:blip r:embed="rId3"/>
              <a:srcRect t="3920"/>
              <a:stretch/>
            </p:blipFill>
            <p:spPr bwMode="auto">
              <a:xfrm>
                <a:off x="9525" y="38100"/>
                <a:ext cx="947738" cy="3286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50" name="Picture 49"/>
              <p:cNvPicPr>
                <a:picLocks noChangeAspect="1"/>
              </p:cNvPicPr>
              <p:nvPr/>
            </p:nvPicPr>
            <p:blipFill>
              <a:blip r:embed="rId4"/>
              <a:stretch>
                <a:fillRect/>
              </a:stretch>
            </p:blipFill>
            <p:spPr>
              <a:xfrm>
                <a:off x="19050" y="366712"/>
                <a:ext cx="495300" cy="171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 name="Picture 50"/>
              <p:cNvPicPr>
                <a:picLocks noChangeAspect="1"/>
              </p:cNvPicPr>
              <p:nvPr/>
            </p:nvPicPr>
            <p:blipFill>
              <a:blip r:embed="rId5"/>
              <a:stretch>
                <a:fillRect/>
              </a:stretch>
            </p:blipFill>
            <p:spPr>
              <a:xfrm>
                <a:off x="14288" y="533400"/>
                <a:ext cx="590550" cy="3333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pic>
        <p:nvPicPr>
          <p:cNvPr id="52" name="Picture 51" descr="Y:\CoastMap\Projects\Others\ACRS2016\Oyster Culture River Analysis\Photos\L5.3 Chessboard Segmentation.png"/>
          <p:cNvPicPr/>
          <p:nvPr/>
        </p:nvPicPr>
        <p:blipFill rotWithShape="1">
          <a:blip r:embed="rId2">
            <a:extLst>
              <a:ext uri="{28A0092B-C50C-407E-A947-70E740481C1C}">
                <a14:useLocalDpi xmlns:a14="http://schemas.microsoft.com/office/drawing/2010/main" val="0"/>
              </a:ext>
            </a:extLst>
          </a:blip>
          <a:srcRect t="37808" r="75743" b="25334"/>
          <a:stretch/>
        </p:blipFill>
        <p:spPr bwMode="auto">
          <a:xfrm>
            <a:off x="589964" y="4092282"/>
            <a:ext cx="1914051" cy="19633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53" name="Picture 52"/>
          <p:cNvPicPr/>
          <p:nvPr/>
        </p:nvPicPr>
        <p:blipFill rotWithShape="1">
          <a:blip r:embed="rId6"/>
          <a:srcRect l="2936" t="10926" r="49706" b="24936"/>
          <a:stretch/>
        </p:blipFill>
        <p:spPr bwMode="auto">
          <a:xfrm>
            <a:off x="6337556" y="4092282"/>
            <a:ext cx="2179510" cy="2000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182916406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xEl>
                                              <p:pRg st="0" end="0"/>
                                            </p:txEl>
                                          </p:spTgt>
                                        </p:tgtEl>
                                        <p:attrNameLst>
                                          <p:attrName>style.visibility</p:attrName>
                                        </p:attrNameLst>
                                      </p:cBhvr>
                                      <p:to>
                                        <p:strVal val="visible"/>
                                      </p:to>
                                    </p:set>
                                    <p:animEffect transition="in" filter="fade">
                                      <p:cBhvr>
                                        <p:cTn id="25" dur="500"/>
                                        <p:tgtEl>
                                          <p:spTgt spid="32">
                                            <p:txEl>
                                              <p:pRg st="0" end="0"/>
                                            </p:txEl>
                                          </p:spTgt>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1000"/>
                                        <p:tgtEl>
                                          <p:spTgt spid="52"/>
                                        </p:tgtEl>
                                      </p:cBhvr>
                                    </p:animEffect>
                                    <p:anim calcmode="lin" valueType="num">
                                      <p:cBhvr>
                                        <p:cTn id="34" dur="1000" fill="hold"/>
                                        <p:tgtEl>
                                          <p:spTgt spid="52"/>
                                        </p:tgtEl>
                                        <p:attrNameLst>
                                          <p:attrName>ppt_x</p:attrName>
                                        </p:attrNameLst>
                                      </p:cBhvr>
                                      <p:tavLst>
                                        <p:tav tm="0">
                                          <p:val>
                                            <p:strVal val="#ppt_x"/>
                                          </p:val>
                                        </p:tav>
                                        <p:tav tm="100000">
                                          <p:val>
                                            <p:strVal val="#ppt_x"/>
                                          </p:val>
                                        </p:tav>
                                      </p:tavLst>
                                    </p:anim>
                                    <p:anim calcmode="lin" valueType="num">
                                      <p:cBhvr>
                                        <p:cTn id="3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left)">
                                      <p:cBhvr>
                                        <p:cTn id="40" dur="500"/>
                                        <p:tgtEl>
                                          <p:spTgt spid="28"/>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xEl>
                                              <p:pRg st="0" end="0"/>
                                            </p:txEl>
                                          </p:spTgt>
                                        </p:tgtEl>
                                        <p:attrNameLst>
                                          <p:attrName>style.visibility</p:attrName>
                                        </p:attrNameLst>
                                      </p:cBhvr>
                                      <p:to>
                                        <p:strVal val="visible"/>
                                      </p:to>
                                    </p:set>
                                    <p:animEffect transition="in" filter="fade">
                                      <p:cBhvr>
                                        <p:cTn id="54" dur="500"/>
                                        <p:tgtEl>
                                          <p:spTgt spid="42">
                                            <p:txEl>
                                              <p:pRg st="0" end="0"/>
                                            </p:txEl>
                                          </p:spTgt>
                                        </p:tgtEl>
                                      </p:cBhvr>
                                    </p:animEffect>
                                  </p:childTnLst>
                                </p:cTn>
                              </p:par>
                            </p:childTnLst>
                          </p:cTn>
                        </p:par>
                        <p:par>
                          <p:cTn id="55" fill="hold">
                            <p:stCondLst>
                              <p:cond delay="1500"/>
                            </p:stCondLst>
                            <p:childTnLst>
                              <p:par>
                                <p:cTn id="56" presetID="22" presetClass="entr" presetSubtype="1"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wipe(up)">
                                      <p:cBhvr>
                                        <p:cTn id="58" dur="500"/>
                                        <p:tgtEl>
                                          <p:spTgt spid="3"/>
                                        </p:tgtEl>
                                      </p:cBhvr>
                                    </p:animEffect>
                                  </p:childTnLst>
                                </p:cTn>
                              </p:par>
                            </p:childTnLst>
                          </p:cTn>
                        </p:par>
                        <p:par>
                          <p:cTn id="59" fill="hold">
                            <p:stCondLst>
                              <p:cond delay="2000"/>
                            </p:stCondLst>
                            <p:childTnLst>
                              <p:par>
                                <p:cTn id="60" presetID="47" presetClass="entr" presetSubtype="0"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1000"/>
                                        <p:tgtEl>
                                          <p:spTgt spid="7"/>
                                        </p:tgtEl>
                                      </p:cBhvr>
                                    </p:animEffect>
                                    <p:anim calcmode="lin" valueType="num">
                                      <p:cBhvr>
                                        <p:cTn id="63" dur="1000" fill="hold"/>
                                        <p:tgtEl>
                                          <p:spTgt spid="7"/>
                                        </p:tgtEl>
                                        <p:attrNameLst>
                                          <p:attrName>ppt_x</p:attrName>
                                        </p:attrNameLst>
                                      </p:cBhvr>
                                      <p:tavLst>
                                        <p:tav tm="0">
                                          <p:val>
                                            <p:strVal val="#ppt_x"/>
                                          </p:val>
                                        </p:tav>
                                        <p:tav tm="100000">
                                          <p:val>
                                            <p:strVal val="#ppt_x"/>
                                          </p:val>
                                        </p:tav>
                                      </p:tavLst>
                                    </p:anim>
                                    <p:anim calcmode="lin" valueType="num">
                                      <p:cBhvr>
                                        <p:cTn id="6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wipe(left)">
                                      <p:cBhvr>
                                        <p:cTn id="69" dur="500"/>
                                        <p:tgtEl>
                                          <p:spTgt spid="29"/>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childTnLst>
                          </p:cTn>
                        </p:par>
                        <p:par>
                          <p:cTn id="74" fill="hold">
                            <p:stCondLst>
                              <p:cond delay="1000"/>
                            </p:stCondLst>
                            <p:childTnLst>
                              <p:par>
                                <p:cTn id="75" presetID="10" presetClass="entr" presetSubtype="0" fill="hold"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500"/>
                                        <p:tgtEl>
                                          <p:spTgt spid="3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xEl>
                                              <p:pRg st="0" end="0"/>
                                            </p:txEl>
                                          </p:spTgt>
                                        </p:tgtEl>
                                        <p:attrNameLst>
                                          <p:attrName>style.visibility</p:attrName>
                                        </p:attrNameLst>
                                      </p:cBhvr>
                                      <p:to>
                                        <p:strVal val="visible"/>
                                      </p:to>
                                    </p:set>
                                    <p:animEffect transition="in" filter="fade">
                                      <p:cBhvr>
                                        <p:cTn id="83" dur="500"/>
                                        <p:tgtEl>
                                          <p:spTgt spid="34">
                                            <p:txEl>
                                              <p:pRg st="0" end="0"/>
                                            </p:txEl>
                                          </p:spTgt>
                                        </p:tgtEl>
                                      </p:cBhvr>
                                    </p:animEffect>
                                  </p:childTnLst>
                                </p:cTn>
                              </p:par>
                            </p:childTnLst>
                          </p:cTn>
                        </p:par>
                        <p:par>
                          <p:cTn id="84" fill="hold">
                            <p:stCondLst>
                              <p:cond delay="1500"/>
                            </p:stCondLst>
                            <p:childTnLst>
                              <p:par>
                                <p:cTn id="85" presetID="22" presetClass="entr" presetSubtype="4" fill="hold" nodeType="after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down)">
                                      <p:cBhvr>
                                        <p:cTn id="87" dur="500"/>
                                        <p:tgtEl>
                                          <p:spTgt spid="4"/>
                                        </p:tgtEl>
                                      </p:cBhvr>
                                    </p:animEffect>
                                  </p:childTnLst>
                                </p:cTn>
                              </p:par>
                            </p:childTnLst>
                          </p:cTn>
                        </p:par>
                        <p:par>
                          <p:cTn id="88" fill="hold">
                            <p:stCondLst>
                              <p:cond delay="2000"/>
                            </p:stCondLst>
                            <p:childTnLst>
                              <p:par>
                                <p:cTn id="89" presetID="22" presetClass="entr" presetSubtype="8" fill="hold" grpId="0" nodeType="after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wipe(left)">
                                      <p:cBhvr>
                                        <p:cTn id="91" dur="500"/>
                                        <p:tgtEl>
                                          <p:spTgt spid="30"/>
                                        </p:tgtEl>
                                      </p:cBhvr>
                                    </p:animEffect>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1000"/>
                                        <p:tgtEl>
                                          <p:spTgt spid="53"/>
                                        </p:tgtEl>
                                      </p:cBhvr>
                                    </p:animEffect>
                                    <p:anim calcmode="lin" valueType="num">
                                      <p:cBhvr>
                                        <p:cTn id="96" dur="1000" fill="hold"/>
                                        <p:tgtEl>
                                          <p:spTgt spid="53"/>
                                        </p:tgtEl>
                                        <p:attrNameLst>
                                          <p:attrName>ppt_x</p:attrName>
                                        </p:attrNameLst>
                                      </p:cBhvr>
                                      <p:tavLst>
                                        <p:tav tm="0">
                                          <p:val>
                                            <p:strVal val="#ppt_x"/>
                                          </p:val>
                                        </p:tav>
                                        <p:tav tm="100000">
                                          <p:val>
                                            <p:strVal val="#ppt_x"/>
                                          </p:val>
                                        </p:tav>
                                      </p:tavLst>
                                    </p:anim>
                                    <p:anim calcmode="lin" valueType="num">
                                      <p:cBhvr>
                                        <p:cTn id="97"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8" grpId="0" animBg="1"/>
      <p:bldP spid="19" grpId="0" animBg="1"/>
      <p:bldP spid="26" grpId="0" animBg="1"/>
      <p:bldP spid="27" grpId="0" animBg="1"/>
      <p:bldP spid="28" grpId="0" animBg="1"/>
      <p:bldP spid="29" grpId="0" animBg="1"/>
      <p:bldP spid="30" grpId="0" animBg="1"/>
      <p:bldP spid="31" grpId="0"/>
      <p:bldP spid="33" grpId="0"/>
      <p:bldP spid="35" grpId="0"/>
      <p:bldP spid="32" grpId="0" build="p"/>
      <p:bldP spid="34" grpId="0" build="p"/>
      <p:bldP spid="4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duotone>
              <a:prstClr val="black"/>
              <a:schemeClr val="accent2">
                <a:tint val="45000"/>
                <a:satMod val="400000"/>
              </a:schemeClr>
            </a:duotone>
          </a:blip>
          <a:srcRect t="3241" b="13426"/>
          <a:stretch/>
        </p:blipFill>
        <p:spPr bwMode="auto">
          <a:xfrm>
            <a:off x="-1" y="725714"/>
            <a:ext cx="9361739" cy="5367559"/>
          </a:xfrm>
          <a:prstGeom prst="rect">
            <a:avLst/>
          </a:prstGeom>
          <a:noFill/>
          <a:ln>
            <a:noFill/>
          </a:ln>
          <a:extLst>
            <a:ext uri="{53640926-AAD7-44D8-BBD7-CCE9431645EC}">
              <a14:shadowObscured xmlns:a14="http://schemas.microsoft.com/office/drawing/2010/main"/>
            </a:ext>
          </a:extLst>
        </p:spPr>
      </p:pic>
      <p:sp>
        <p:nvSpPr>
          <p:cNvPr id="3" name="Oval 2"/>
          <p:cNvSpPr/>
          <p:nvPr/>
        </p:nvSpPr>
        <p:spPr>
          <a:xfrm>
            <a:off x="2739570" y="1563983"/>
            <a:ext cx="3737430" cy="3737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93028" y="3144157"/>
            <a:ext cx="3511402"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Results</a:t>
            </a:r>
            <a:endParaRPr lang="en-GB" sz="2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17592986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strips(downRigh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grpId="1" nodeType="clickEffect">
                                  <p:stCondLst>
                                    <p:cond delay="0"/>
                                  </p:stCondLst>
                                  <p:childTnLst>
                                    <p:anim calcmode="lin" valueType="num">
                                      <p:cBhvr>
                                        <p:cTn id="11" dur="500"/>
                                        <p:tgtEl>
                                          <p:spTgt spid="12"/>
                                        </p:tgtEl>
                                        <p:attrNameLst>
                                          <p:attrName>ppt_w</p:attrName>
                                        </p:attrNameLst>
                                      </p:cBhvr>
                                      <p:tavLst>
                                        <p:tav tm="0">
                                          <p:val>
                                            <p:strVal val="ppt_w"/>
                                          </p:val>
                                        </p:tav>
                                        <p:tav tm="100000">
                                          <p:val>
                                            <p:fltVal val="0"/>
                                          </p:val>
                                        </p:tav>
                                      </p:tavLst>
                                    </p:anim>
                                    <p:anim calcmode="lin" valueType="num">
                                      <p:cBhvr>
                                        <p:cTn id="12" dur="500"/>
                                        <p:tgtEl>
                                          <p:spTgt spid="12"/>
                                        </p:tgtEl>
                                        <p:attrNameLst>
                                          <p:attrName>ppt_h</p:attrName>
                                        </p:attrNameLst>
                                      </p:cBhvr>
                                      <p:tavLst>
                                        <p:tav tm="0">
                                          <p:val>
                                            <p:strVal val="ppt_h"/>
                                          </p:val>
                                        </p:tav>
                                        <p:tav tm="100000">
                                          <p:val>
                                            <p:fltVal val="0"/>
                                          </p:val>
                                        </p:tav>
                                      </p:tavLst>
                                    </p:anim>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childTnLst>
                          </p:cTn>
                        </p:par>
                        <p:par>
                          <p:cTn id="15" fill="hold">
                            <p:stCondLst>
                              <p:cond delay="500"/>
                            </p:stCondLst>
                            <p:childTnLst>
                              <p:par>
                                <p:cTn id="16" presetID="53" presetClass="exit" presetSubtype="32" fill="hold" grpId="0" nodeType="afterEffect">
                                  <p:stCondLst>
                                    <p:cond delay="0"/>
                                  </p:stCondLst>
                                  <p:childTnLst>
                                    <p:anim calcmode="lin" valueType="num">
                                      <p:cBhvr>
                                        <p:cTn id="17" dur="500"/>
                                        <p:tgtEl>
                                          <p:spTgt spid="3"/>
                                        </p:tgtEl>
                                        <p:attrNameLst>
                                          <p:attrName>ppt_w</p:attrName>
                                        </p:attrNameLst>
                                      </p:cBhvr>
                                      <p:tavLst>
                                        <p:tav tm="0">
                                          <p:val>
                                            <p:strVal val="ppt_w"/>
                                          </p:val>
                                        </p:tav>
                                        <p:tav tm="100000">
                                          <p:val>
                                            <p:fltVal val="0"/>
                                          </p:val>
                                        </p:tav>
                                      </p:tavLst>
                                    </p:anim>
                                    <p:anim calcmode="lin" valueType="num">
                                      <p:cBhvr>
                                        <p:cTn id="18" dur="500"/>
                                        <p:tgtEl>
                                          <p:spTgt spid="3"/>
                                        </p:tgtEl>
                                        <p:attrNameLst>
                                          <p:attrName>ppt_h</p:attrName>
                                        </p:attrNameLst>
                                      </p:cBhvr>
                                      <p:tavLst>
                                        <p:tav tm="0">
                                          <p:val>
                                            <p:strVal val="ppt_h"/>
                                          </p:val>
                                        </p:tav>
                                        <p:tav tm="100000">
                                          <p:val>
                                            <p:fltVal val="0"/>
                                          </p:val>
                                        </p:tav>
                                      </p:tavLst>
                                    </p:anim>
                                    <p:animEffect transition="out" filter="fade">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t="3241" b="13426"/>
          <a:stretch/>
        </p:blipFill>
        <p:spPr bwMode="auto">
          <a:xfrm>
            <a:off x="-1" y="725714"/>
            <a:ext cx="9361739" cy="5367559"/>
          </a:xfrm>
          <a:prstGeom prst="rect">
            <a:avLst/>
          </a:prstGeom>
          <a:noFill/>
          <a:ln>
            <a:noFill/>
          </a:ln>
          <a:extLst>
            <a:ext uri="{53640926-AAD7-44D8-BBD7-CCE9431645EC}">
              <a14:shadowObscured xmlns:a14="http://schemas.microsoft.com/office/drawing/2010/main"/>
            </a:ext>
          </a:extLst>
        </p:spPr>
      </p:pic>
      <p:pic>
        <p:nvPicPr>
          <p:cNvPr id="6" name="Picture 5"/>
          <p:cNvPicPr/>
          <p:nvPr/>
        </p:nvPicPr>
        <p:blipFill>
          <a:blip r:embed="rId3"/>
          <a:stretch>
            <a:fillRect/>
          </a:stretch>
        </p:blipFill>
        <p:spPr>
          <a:xfrm>
            <a:off x="58056" y="4640351"/>
            <a:ext cx="2153956" cy="1380352"/>
          </a:xfrm>
          <a:prstGeom prst="rect">
            <a:avLst/>
          </a:prstGeom>
        </p:spPr>
      </p:pic>
    </p:spTree>
    <p:extLst>
      <p:ext uri="{BB962C8B-B14F-4D97-AF65-F5344CB8AC3E}">
        <p14:creationId xmlns:p14="http://schemas.microsoft.com/office/powerpoint/2010/main" val="57916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9"/>
          <p:cNvSpPr/>
          <p:nvPr/>
        </p:nvSpPr>
        <p:spPr>
          <a:xfrm>
            <a:off x="800099" y="-9813"/>
            <a:ext cx="7543801" cy="4547220"/>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1120843" y="1581902"/>
            <a:ext cx="6902307" cy="965392"/>
          </a:xfrm>
          <a:prstGeom prst="rect">
            <a:avLst/>
          </a:prstGeom>
          <a:noFill/>
        </p:spPr>
        <p:txBody>
          <a:bodyPr wrap="square" lIns="0" tIns="0" rIns="0" bIns="0" rtlCol="0">
            <a:spAutoFit/>
          </a:bodyPr>
          <a:lstStyle/>
          <a:p>
            <a:pPr algn="ctr">
              <a:lnSpc>
                <a:spcPts val="4000"/>
              </a:lnSpc>
            </a:pPr>
            <a:r>
              <a:rPr lang="en-US" sz="2000" dirty="0">
                <a:solidFill>
                  <a:schemeClr val="bg1"/>
                </a:solidFill>
                <a:latin typeface="Calibri Light" panose="020F0302020204030204" pitchFamily="34" charset="0"/>
              </a:rPr>
              <a:t>Through overlay analysis and image processing, a suitability map for oyster culture has been generated along Hinigaran River. </a:t>
            </a:r>
          </a:p>
        </p:txBody>
      </p:sp>
      <p:sp>
        <p:nvSpPr>
          <p:cNvPr id="11" name="TextBox 10"/>
          <p:cNvSpPr txBox="1"/>
          <p:nvPr/>
        </p:nvSpPr>
        <p:spPr>
          <a:xfrm>
            <a:off x="2854214" y="888359"/>
            <a:ext cx="3659791" cy="615553"/>
          </a:xfrm>
          <a:prstGeom prst="rect">
            <a:avLst/>
          </a:prstGeom>
          <a:noFill/>
        </p:spPr>
        <p:txBody>
          <a:bodyPr wrap="square" lIns="0" tIns="0" rIns="0" bIns="0" rtlCol="0">
            <a:spAutoFit/>
          </a:bodyPr>
          <a:lstStyle/>
          <a:p>
            <a:pPr algn="ctr"/>
            <a:r>
              <a:rPr lang="en-GB" sz="4000" dirty="0" smtClean="0">
                <a:solidFill>
                  <a:schemeClr val="bg1"/>
                </a:solidFill>
                <a:latin typeface="+mj-lt"/>
              </a:rPr>
              <a:t>Conclusion</a:t>
            </a:r>
            <a:endParaRPr lang="en-GB" sz="4000" dirty="0">
              <a:solidFill>
                <a:schemeClr val="bg1"/>
              </a:solidFill>
              <a:latin typeface="+mj-lt"/>
            </a:endParaRPr>
          </a:p>
        </p:txBody>
      </p:sp>
      <p:pic>
        <p:nvPicPr>
          <p:cNvPr id="2" name="Picture 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30421" r="6859"/>
          <a:stretch/>
        </p:blipFill>
        <p:spPr>
          <a:xfrm>
            <a:off x="800099" y="2772228"/>
            <a:ext cx="7553326" cy="3170248"/>
          </a:xfrm>
          <a:prstGeom prst="rect">
            <a:avLst/>
          </a:prstGeom>
        </p:spPr>
      </p:pic>
    </p:spTree>
    <p:extLst>
      <p:ext uri="{BB962C8B-B14F-4D97-AF65-F5344CB8AC3E}">
        <p14:creationId xmlns:p14="http://schemas.microsoft.com/office/powerpoint/2010/main" val="923236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trips(downRigh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96333" y="0"/>
            <a:ext cx="12202060" cy="6855797"/>
          </a:xfrm>
          <a:prstGeom prst="trapezoid">
            <a:avLst>
              <a:gd name="adj" fmla="val 54639"/>
            </a:avLst>
          </a:prstGeom>
        </p:spPr>
      </p:pic>
      <p:sp>
        <p:nvSpPr>
          <p:cNvPr id="40" name="Title 1"/>
          <p:cNvSpPr>
            <a:spLocks noGrp="1"/>
          </p:cNvSpPr>
          <p:nvPr>
            <p:ph type="ctrTitle"/>
          </p:nvPr>
        </p:nvSpPr>
        <p:spPr>
          <a:xfrm>
            <a:off x="2022114" y="1035683"/>
            <a:ext cx="7758044" cy="746277"/>
          </a:xfrm>
        </p:spPr>
        <p:txBody>
          <a:bodyPr/>
          <a:lstStyle/>
          <a:p>
            <a:pPr lvl="0" algn="ctr"/>
            <a:r>
              <a:rPr lang="en-GB" sz="4000" dirty="0" smtClean="0"/>
              <a:t>Recommendations</a:t>
            </a:r>
            <a:endParaRPr lang="en-GB" sz="40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14</a:t>
            </a:r>
            <a:endParaRPr lang="en-GB" sz="1200" b="1" dirty="0"/>
          </a:p>
        </p:txBody>
      </p:sp>
      <p:sp>
        <p:nvSpPr>
          <p:cNvPr id="56" name="Text Placeholder 2"/>
          <p:cNvSpPr>
            <a:spLocks noGrp="1"/>
          </p:cNvSpPr>
          <p:nvPr>
            <p:ph type="body" sz="quarter" idx="11"/>
          </p:nvPr>
        </p:nvSpPr>
        <p:spPr>
          <a:xfrm>
            <a:off x="3992325" y="2272602"/>
            <a:ext cx="2564434" cy="295275"/>
          </a:xfrm>
          <a:noFill/>
        </p:spPr>
        <p:txBody>
          <a:bodyPr anchor="ctr">
            <a:normAutofit lnSpcReduction="10000"/>
          </a:bodyPr>
          <a:lstStyle/>
          <a:p>
            <a:r>
              <a:rPr lang="en-GB" sz="1500" dirty="0" smtClean="0"/>
              <a:t>Larger Study Area</a:t>
            </a:r>
            <a:endParaRPr lang="en-GB" sz="1500" dirty="0"/>
          </a:p>
        </p:txBody>
      </p:sp>
      <p:sp>
        <p:nvSpPr>
          <p:cNvPr id="58" name="Text Placeholder 2"/>
          <p:cNvSpPr>
            <a:spLocks noGrp="1"/>
          </p:cNvSpPr>
          <p:nvPr>
            <p:ph type="body" sz="quarter" idx="11"/>
          </p:nvPr>
        </p:nvSpPr>
        <p:spPr>
          <a:xfrm>
            <a:off x="4283453" y="2859397"/>
            <a:ext cx="2786236" cy="295275"/>
          </a:xfrm>
          <a:noFill/>
        </p:spPr>
        <p:txBody>
          <a:bodyPr anchor="ctr">
            <a:normAutofit fontScale="92500"/>
          </a:bodyPr>
          <a:lstStyle/>
          <a:p>
            <a:r>
              <a:rPr lang="en-GB" sz="1500" dirty="0" smtClean="0"/>
              <a:t>Try learning from Extracted Features</a:t>
            </a:r>
            <a:endParaRPr lang="en-GB" sz="1500" dirty="0"/>
          </a:p>
        </p:txBody>
      </p:sp>
      <p:sp>
        <p:nvSpPr>
          <p:cNvPr id="60" name="Text Placeholder 2"/>
          <p:cNvSpPr>
            <a:spLocks noGrp="1"/>
          </p:cNvSpPr>
          <p:nvPr>
            <p:ph type="body" sz="quarter" idx="11"/>
          </p:nvPr>
        </p:nvSpPr>
        <p:spPr>
          <a:xfrm>
            <a:off x="4633433" y="3442168"/>
            <a:ext cx="2564434" cy="295275"/>
          </a:xfrm>
          <a:noFill/>
        </p:spPr>
        <p:txBody>
          <a:bodyPr anchor="ctr">
            <a:normAutofit lnSpcReduction="10000"/>
          </a:bodyPr>
          <a:lstStyle/>
          <a:p>
            <a:r>
              <a:rPr lang="en-GB" sz="1500" dirty="0" smtClean="0"/>
              <a:t>Consider using Depth</a:t>
            </a:r>
            <a:endParaRPr lang="en-GB" sz="1500" dirty="0"/>
          </a:p>
        </p:txBody>
      </p:sp>
      <p:sp>
        <p:nvSpPr>
          <p:cNvPr id="62" name="Text Placeholder 2"/>
          <p:cNvSpPr>
            <a:spLocks noGrp="1"/>
          </p:cNvSpPr>
          <p:nvPr>
            <p:ph type="body" sz="quarter" idx="11"/>
          </p:nvPr>
        </p:nvSpPr>
        <p:spPr>
          <a:xfrm>
            <a:off x="5355840" y="4613137"/>
            <a:ext cx="2786236" cy="295275"/>
          </a:xfrm>
          <a:noFill/>
        </p:spPr>
        <p:txBody>
          <a:bodyPr anchor="ctr">
            <a:noAutofit/>
          </a:bodyPr>
          <a:lstStyle/>
          <a:p>
            <a:r>
              <a:rPr lang="en-GB" sz="1500" dirty="0" smtClean="0"/>
              <a:t>Create accuracy assessment</a:t>
            </a:r>
            <a:endParaRPr lang="en-GB" sz="1500" dirty="0"/>
          </a:p>
        </p:txBody>
      </p:sp>
      <p:grpSp>
        <p:nvGrpSpPr>
          <p:cNvPr id="4" name="Group 3"/>
          <p:cNvGrpSpPr/>
          <p:nvPr/>
        </p:nvGrpSpPr>
        <p:grpSpPr>
          <a:xfrm>
            <a:off x="3054402" y="2299472"/>
            <a:ext cx="808717" cy="237862"/>
            <a:chOff x="3867168" y="3016655"/>
            <a:chExt cx="808717" cy="237862"/>
          </a:xfrm>
        </p:grpSpPr>
        <p:sp>
          <p:nvSpPr>
            <p:cNvPr id="48" name="Shape 1215"/>
            <p:cNvSpPr/>
            <p:nvPr/>
          </p:nvSpPr>
          <p:spPr>
            <a:xfrm>
              <a:off x="3867168" y="30166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TextBox 63"/>
            <p:cNvSpPr txBox="1"/>
            <p:nvPr/>
          </p:nvSpPr>
          <p:spPr>
            <a:xfrm>
              <a:off x="3867168" y="30617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01</a:t>
              </a:r>
              <a:endParaRPr lang="en-GB" sz="900" dirty="0">
                <a:solidFill>
                  <a:schemeClr val="bg1"/>
                </a:solidFill>
                <a:latin typeface="Calibri" panose="020F0502020204030204" pitchFamily="34" charset="0"/>
              </a:endParaRPr>
            </a:p>
          </p:txBody>
        </p:sp>
      </p:grpSp>
      <p:grpSp>
        <p:nvGrpSpPr>
          <p:cNvPr id="5" name="Group 4"/>
          <p:cNvGrpSpPr/>
          <p:nvPr/>
        </p:nvGrpSpPr>
        <p:grpSpPr>
          <a:xfrm>
            <a:off x="3629293" y="3473719"/>
            <a:ext cx="808715" cy="237860"/>
            <a:chOff x="4201918" y="3598063"/>
            <a:chExt cx="808715" cy="237860"/>
          </a:xfrm>
        </p:grpSpPr>
        <p:sp>
          <p:nvSpPr>
            <p:cNvPr id="49" name="Shape 1218"/>
            <p:cNvSpPr/>
            <p:nvPr/>
          </p:nvSpPr>
          <p:spPr>
            <a:xfrm>
              <a:off x="4201918" y="3598063"/>
              <a:ext cx="808715" cy="237860"/>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TextBox 64"/>
            <p:cNvSpPr txBox="1"/>
            <p:nvPr/>
          </p:nvSpPr>
          <p:spPr>
            <a:xfrm>
              <a:off x="4201918" y="3644901"/>
              <a:ext cx="808715"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03</a:t>
              </a:r>
              <a:endParaRPr lang="en-GB" sz="900" dirty="0">
                <a:solidFill>
                  <a:schemeClr val="bg1"/>
                </a:solidFill>
                <a:latin typeface="Calibri" panose="020F0502020204030204" pitchFamily="34" charset="0"/>
              </a:endParaRPr>
            </a:p>
          </p:txBody>
        </p:sp>
      </p:grpSp>
      <p:grpSp>
        <p:nvGrpSpPr>
          <p:cNvPr id="8" name="Group 7"/>
          <p:cNvGrpSpPr/>
          <p:nvPr/>
        </p:nvGrpSpPr>
        <p:grpSpPr>
          <a:xfrm>
            <a:off x="4003829" y="4058626"/>
            <a:ext cx="808709" cy="237863"/>
            <a:chOff x="4538023" y="4179470"/>
            <a:chExt cx="808709" cy="237863"/>
          </a:xfrm>
        </p:grpSpPr>
        <p:sp>
          <p:nvSpPr>
            <p:cNvPr id="50" name="Shape 1221"/>
            <p:cNvSpPr/>
            <p:nvPr/>
          </p:nvSpPr>
          <p:spPr>
            <a:xfrm>
              <a:off x="4538023" y="4179470"/>
              <a:ext cx="808709"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6" name="TextBox 65"/>
            <p:cNvSpPr txBox="1"/>
            <p:nvPr/>
          </p:nvSpPr>
          <p:spPr>
            <a:xfrm>
              <a:off x="4538023" y="4232326"/>
              <a:ext cx="808709"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04</a:t>
              </a:r>
              <a:endParaRPr lang="en-GB" sz="900" dirty="0">
                <a:solidFill>
                  <a:schemeClr val="bg1"/>
                </a:solidFill>
                <a:latin typeface="Calibri" panose="020F0502020204030204" pitchFamily="34" charset="0"/>
              </a:endParaRPr>
            </a:p>
          </p:txBody>
        </p:sp>
      </p:grpSp>
      <p:grpSp>
        <p:nvGrpSpPr>
          <p:cNvPr id="9" name="Group 8"/>
          <p:cNvGrpSpPr/>
          <p:nvPr/>
        </p:nvGrpSpPr>
        <p:grpSpPr>
          <a:xfrm>
            <a:off x="4378547" y="4637578"/>
            <a:ext cx="808714" cy="237863"/>
            <a:chOff x="4874128" y="4760878"/>
            <a:chExt cx="808714" cy="237863"/>
          </a:xfrm>
        </p:grpSpPr>
        <p:sp>
          <p:nvSpPr>
            <p:cNvPr id="51" name="Shape 1224"/>
            <p:cNvSpPr/>
            <p:nvPr/>
          </p:nvSpPr>
          <p:spPr>
            <a:xfrm>
              <a:off x="4874128" y="4760878"/>
              <a:ext cx="808714"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7" name="TextBox 66"/>
            <p:cNvSpPr txBox="1"/>
            <p:nvPr/>
          </p:nvSpPr>
          <p:spPr>
            <a:xfrm>
              <a:off x="4874128" y="4810559"/>
              <a:ext cx="808714"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05</a:t>
              </a:r>
              <a:endParaRPr lang="en-GB" sz="900" dirty="0">
                <a:solidFill>
                  <a:schemeClr val="bg1"/>
                </a:solidFill>
                <a:latin typeface="Calibri" panose="020F0502020204030204" pitchFamily="34" charset="0"/>
              </a:endParaRPr>
            </a:p>
          </p:txBody>
        </p:sp>
      </p:grpSp>
      <p:grpSp>
        <p:nvGrpSpPr>
          <p:cNvPr id="3" name="Group 2"/>
          <p:cNvGrpSpPr/>
          <p:nvPr/>
        </p:nvGrpSpPr>
        <p:grpSpPr>
          <a:xfrm>
            <a:off x="3348313" y="2892161"/>
            <a:ext cx="808717" cy="237862"/>
            <a:chOff x="4019568" y="3169055"/>
            <a:chExt cx="808717" cy="237862"/>
          </a:xfrm>
        </p:grpSpPr>
        <p:sp>
          <p:nvSpPr>
            <p:cNvPr id="27" name="Shape 1215"/>
            <p:cNvSpPr/>
            <p:nvPr/>
          </p:nvSpPr>
          <p:spPr>
            <a:xfrm>
              <a:off x="4019568" y="31690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8" name="TextBox 27"/>
            <p:cNvSpPr txBox="1"/>
            <p:nvPr/>
          </p:nvSpPr>
          <p:spPr>
            <a:xfrm>
              <a:off x="4019568" y="32141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02</a:t>
              </a:r>
              <a:endParaRPr lang="en-GB" sz="900" dirty="0">
                <a:solidFill>
                  <a:schemeClr val="bg1"/>
                </a:solidFill>
                <a:latin typeface="Calibri" panose="020F0502020204030204" pitchFamily="34" charset="0"/>
              </a:endParaRPr>
            </a:p>
          </p:txBody>
        </p:sp>
      </p:grpSp>
      <p:sp>
        <p:nvSpPr>
          <p:cNvPr id="35" name="Text Placeholder 2"/>
          <p:cNvSpPr>
            <a:spLocks noGrp="1"/>
          </p:cNvSpPr>
          <p:nvPr>
            <p:ph type="body" sz="quarter" idx="11"/>
          </p:nvPr>
        </p:nvSpPr>
        <p:spPr>
          <a:xfrm>
            <a:off x="4953988" y="4012606"/>
            <a:ext cx="2564434" cy="295275"/>
          </a:xfrm>
          <a:noFill/>
        </p:spPr>
        <p:txBody>
          <a:bodyPr anchor="ctr">
            <a:normAutofit lnSpcReduction="10000"/>
          </a:bodyPr>
          <a:lstStyle/>
          <a:p>
            <a:r>
              <a:rPr lang="en-GB" sz="1500" dirty="0" smtClean="0"/>
              <a:t>Consider biological factors</a:t>
            </a:r>
            <a:endParaRPr lang="en-GB" sz="1500" dirty="0"/>
          </a:p>
        </p:txBody>
      </p:sp>
    </p:spTree>
    <p:extLst>
      <p:ext uri="{BB962C8B-B14F-4D97-AF65-F5344CB8AC3E}">
        <p14:creationId xmlns:p14="http://schemas.microsoft.com/office/powerpoint/2010/main" val="67932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xEl>
                                              <p:pRg st="0" end="0"/>
                                            </p:txEl>
                                          </p:spTgt>
                                        </p:tgtEl>
                                        <p:attrNameLst>
                                          <p:attrName>style.visibility</p:attrName>
                                        </p:attrNameLst>
                                      </p:cBhvr>
                                      <p:to>
                                        <p:strVal val="visible"/>
                                      </p:to>
                                    </p:set>
                                    <p:animEffect transition="in" filter="fade">
                                      <p:cBhvr>
                                        <p:cTn id="14" dur="500"/>
                                        <p:tgtEl>
                                          <p:spTgt spid="5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xEl>
                                              <p:pRg st="0" end="0"/>
                                            </p:txEl>
                                          </p:spTgt>
                                        </p:tgtEl>
                                        <p:attrNameLst>
                                          <p:attrName>style.visibility</p:attrName>
                                        </p:attrNameLst>
                                      </p:cBhvr>
                                      <p:to>
                                        <p:strVal val="visible"/>
                                      </p:to>
                                    </p:set>
                                    <p:animEffect transition="in" filter="fade">
                                      <p:cBhvr>
                                        <p:cTn id="22" dur="500"/>
                                        <p:tgtEl>
                                          <p:spTgt spid="58">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0">
                                            <p:txEl>
                                              <p:pRg st="0" end="0"/>
                                            </p:txEl>
                                          </p:spTgt>
                                        </p:tgtEl>
                                        <p:attrNameLst>
                                          <p:attrName>style.visibility</p:attrName>
                                        </p:attrNameLst>
                                      </p:cBhvr>
                                      <p:to>
                                        <p:strVal val="visible"/>
                                      </p:to>
                                    </p:set>
                                    <p:animEffect transition="in" filter="fade">
                                      <p:cBhvr>
                                        <p:cTn id="30" dur="500"/>
                                        <p:tgtEl>
                                          <p:spTgt spid="60">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fade">
                                      <p:cBhvr>
                                        <p:cTn id="38" dur="500"/>
                                        <p:tgtEl>
                                          <p:spTgt spid="35">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xEl>
                                              <p:pRg st="0" end="0"/>
                                            </p:txEl>
                                          </p:spTgt>
                                        </p:tgtEl>
                                        <p:attrNameLst>
                                          <p:attrName>style.visibility</p:attrName>
                                        </p:attrNameLst>
                                      </p:cBhvr>
                                      <p:to>
                                        <p:strVal val="visible"/>
                                      </p:to>
                                    </p:set>
                                    <p:animEffect transition="in" filter="fade">
                                      <p:cBhvr>
                                        <p:cTn id="46" dur="5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6" grpId="0" build="p"/>
      <p:bldP spid="58" grpId="0" build="p"/>
      <p:bldP spid="60" grpId="0" build="p"/>
      <p:bldP spid="62" grpId="0" build="p"/>
      <p:bldP spid="3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5052659" y="5332092"/>
            <a:ext cx="2414652" cy="230832"/>
          </a:xfrm>
          <a:prstGeom prst="rect">
            <a:avLst/>
          </a:prstGeom>
          <a:noFill/>
        </p:spPr>
        <p:txBody>
          <a:bodyPr wrap="square" lIns="0" tIns="0" rIns="0" bIns="0" rtlCol="0">
            <a:spAutoFit/>
          </a:bodyPr>
          <a:lstStyle/>
          <a:p>
            <a:r>
              <a:rPr lang="en-GB" sz="1500" dirty="0" smtClean="0">
                <a:solidFill>
                  <a:prstClr val="black">
                    <a:lumMod val="75000"/>
                    <a:lumOff val="25000"/>
                  </a:prstClr>
                </a:solidFill>
                <a:latin typeface="Calibri" panose="020F0502020204030204" pitchFamily="34" charset="0"/>
              </a:rPr>
              <a:t>Asian Associate</a:t>
            </a:r>
            <a:endParaRPr lang="en-GB" sz="1500" dirty="0">
              <a:solidFill>
                <a:prstClr val="black">
                  <a:lumMod val="75000"/>
                  <a:lumOff val="25000"/>
                </a:prstClr>
              </a:solidFill>
              <a:latin typeface="Calibri" panose="020F0502020204030204" pitchFamily="34" charset="0"/>
            </a:endParaRPr>
          </a:p>
        </p:txBody>
      </p:sp>
      <p:pic>
        <p:nvPicPr>
          <p:cNvPr id="2" name="Picture 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56920" b="8517"/>
          <a:stretch/>
        </p:blipFill>
        <p:spPr>
          <a:xfrm>
            <a:off x="-1647304" y="0"/>
            <a:ext cx="10791304" cy="2095605"/>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sz="4000" dirty="0" smtClean="0">
                <a:solidFill>
                  <a:schemeClr val="bg1"/>
                </a:solidFill>
              </a:rPr>
              <a:t>Acknowledgements</a:t>
            </a:r>
            <a:endParaRPr lang="en-GB" sz="4000" dirty="0">
              <a:solidFill>
                <a:schemeClr val="bg1"/>
              </a:solidFill>
            </a:endParaRP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15</a:t>
            </a:r>
            <a:endParaRPr lang="en-GB" sz="1200" b="1" dirty="0"/>
          </a:p>
        </p:txBody>
      </p:sp>
      <p:sp>
        <p:nvSpPr>
          <p:cNvPr id="36" name="TextBox 3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I would like to thank the following:</a:t>
            </a:r>
            <a:endParaRPr lang="en-GB" sz="1500" dirty="0">
              <a:solidFill>
                <a:schemeClr val="bg1"/>
              </a:solidFill>
              <a:latin typeface="Calibri Light" panose="020F0302020204030204" pitchFamily="34" charset="0"/>
            </a:endParaRPr>
          </a:p>
        </p:txBody>
      </p:sp>
      <p:grpSp>
        <p:nvGrpSpPr>
          <p:cNvPr id="37" name="Group 36"/>
          <p:cNvGrpSpPr/>
          <p:nvPr/>
        </p:nvGrpSpPr>
        <p:grpSpPr>
          <a:xfrm>
            <a:off x="1954382" y="2847050"/>
            <a:ext cx="4763621" cy="2165724"/>
            <a:chOff x="1954382" y="2847050"/>
            <a:chExt cx="4763621" cy="2165724"/>
          </a:xfrm>
        </p:grpSpPr>
        <p:sp>
          <p:nvSpPr>
            <p:cNvPr id="38" name="Shape 1921"/>
            <p:cNvSpPr/>
            <p:nvPr/>
          </p:nvSpPr>
          <p:spPr>
            <a:xfrm>
              <a:off x="4059323" y="2847050"/>
              <a:ext cx="641856" cy="641880"/>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1" name="Shape 1918"/>
            <p:cNvSpPr/>
            <p:nvPr/>
          </p:nvSpPr>
          <p:spPr>
            <a:xfrm>
              <a:off x="1954382" y="3571387"/>
              <a:ext cx="887823" cy="88785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2" name="Shape 1919"/>
            <p:cNvSpPr/>
            <p:nvPr/>
          </p:nvSpPr>
          <p:spPr>
            <a:xfrm>
              <a:off x="2864484" y="3202345"/>
              <a:ext cx="1286458" cy="1286506"/>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3" name="Shape 1920"/>
            <p:cNvSpPr/>
            <p:nvPr/>
          </p:nvSpPr>
          <p:spPr>
            <a:xfrm>
              <a:off x="4229953" y="3492941"/>
              <a:ext cx="1044710" cy="104474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4" name="Shape 1922"/>
            <p:cNvSpPr/>
            <p:nvPr/>
          </p:nvSpPr>
          <p:spPr>
            <a:xfrm>
              <a:off x="5037633" y="4423582"/>
              <a:ext cx="589169" cy="589192"/>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5" name="Shape 1923"/>
            <p:cNvSpPr/>
            <p:nvPr/>
          </p:nvSpPr>
          <p:spPr>
            <a:xfrm>
              <a:off x="5364726" y="3217126"/>
              <a:ext cx="1353277" cy="1353328"/>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46" name="Shape 1928"/>
          <p:cNvSpPr/>
          <p:nvPr/>
        </p:nvSpPr>
        <p:spPr>
          <a:xfrm>
            <a:off x="4059322" y="2847050"/>
            <a:ext cx="641856" cy="641880"/>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47" name="Shape 1925"/>
          <p:cNvSpPr/>
          <p:nvPr/>
        </p:nvSpPr>
        <p:spPr>
          <a:xfrm>
            <a:off x="1954382" y="3571388"/>
            <a:ext cx="887823" cy="88785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48" name="Shape 1926"/>
          <p:cNvSpPr/>
          <p:nvPr/>
        </p:nvSpPr>
        <p:spPr>
          <a:xfrm>
            <a:off x="2864483" y="3202345"/>
            <a:ext cx="1286458" cy="128650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49" name="Shape 1927"/>
          <p:cNvSpPr/>
          <p:nvPr/>
        </p:nvSpPr>
        <p:spPr>
          <a:xfrm>
            <a:off x="4229952" y="3492941"/>
            <a:ext cx="1044710" cy="104474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50" name="Shape 1929"/>
          <p:cNvSpPr/>
          <p:nvPr/>
        </p:nvSpPr>
        <p:spPr>
          <a:xfrm>
            <a:off x="5037632" y="4423583"/>
            <a:ext cx="589169" cy="589191"/>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51" name="Shape 1930"/>
          <p:cNvSpPr/>
          <p:nvPr/>
        </p:nvSpPr>
        <p:spPr>
          <a:xfrm>
            <a:off x="5364725" y="3217126"/>
            <a:ext cx="1353277" cy="135332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52" name="TextBox 51"/>
          <p:cNvSpPr txBox="1"/>
          <p:nvPr/>
        </p:nvSpPr>
        <p:spPr>
          <a:xfrm>
            <a:off x="5012766" y="2666297"/>
            <a:ext cx="2414653" cy="153888"/>
          </a:xfrm>
          <a:prstGeom prst="rect">
            <a:avLst/>
          </a:prstGeom>
          <a:noFill/>
        </p:spPr>
        <p:txBody>
          <a:bodyPr wrap="square" lIns="0" tIns="0" rIns="0" bIns="0" rtlCol="0">
            <a:spAutoFit/>
          </a:bodyPr>
          <a:lstStyle/>
          <a:p>
            <a:r>
              <a:rPr lang="en-GB" sz="1000" dirty="0" smtClean="0">
                <a:solidFill>
                  <a:prstClr val="black">
                    <a:lumMod val="75000"/>
                    <a:lumOff val="25000"/>
                  </a:prstClr>
                </a:solidFill>
                <a:latin typeface="Calibri" panose="020F0502020204030204" pitchFamily="34" charset="0"/>
              </a:rPr>
              <a:t>Secretariat</a:t>
            </a:r>
            <a:endParaRPr lang="en-GB" sz="1000" dirty="0">
              <a:solidFill>
                <a:schemeClr val="bg1">
                  <a:lumMod val="50000"/>
                </a:schemeClr>
              </a:solidFill>
              <a:latin typeface="Calibri" panose="020F0502020204030204" pitchFamily="34" charset="0"/>
            </a:endParaRPr>
          </a:p>
        </p:txBody>
      </p:sp>
      <p:sp>
        <p:nvSpPr>
          <p:cNvPr id="53" name="TextBox 52"/>
          <p:cNvSpPr txBox="1"/>
          <p:nvPr/>
        </p:nvSpPr>
        <p:spPr>
          <a:xfrm>
            <a:off x="5012767" y="2185738"/>
            <a:ext cx="3339494" cy="461665"/>
          </a:xfrm>
          <a:prstGeom prst="rect">
            <a:avLst/>
          </a:prstGeom>
          <a:noFill/>
        </p:spPr>
        <p:txBody>
          <a:bodyPr wrap="square" lIns="0" tIns="0" rIns="0" bIns="0" rtlCol="0">
            <a:spAutoFit/>
          </a:bodyPr>
          <a:lstStyle/>
          <a:p>
            <a:r>
              <a:rPr lang="en-GB" sz="1500" dirty="0" smtClean="0">
                <a:solidFill>
                  <a:prstClr val="black">
                    <a:lumMod val="75000"/>
                    <a:lumOff val="25000"/>
                  </a:prstClr>
                </a:solidFill>
                <a:latin typeface="Calibri" panose="020F0502020204030204" pitchFamily="34" charset="0"/>
              </a:rPr>
              <a:t>Asian Conference </a:t>
            </a:r>
          </a:p>
          <a:p>
            <a:r>
              <a:rPr lang="en-GB" sz="1500" dirty="0" smtClean="0">
                <a:solidFill>
                  <a:prstClr val="black">
                    <a:lumMod val="75000"/>
                    <a:lumOff val="25000"/>
                  </a:prstClr>
                </a:solidFill>
                <a:latin typeface="Calibri" panose="020F0502020204030204" pitchFamily="34" charset="0"/>
              </a:rPr>
              <a:t>on Remote Sensing</a:t>
            </a:r>
            <a:endParaRPr lang="en-GB" sz="1500" dirty="0">
              <a:solidFill>
                <a:prstClr val="black">
                  <a:lumMod val="75000"/>
                  <a:lumOff val="25000"/>
                </a:prstClr>
              </a:solidFill>
              <a:latin typeface="Calibri" panose="020F0502020204030204" pitchFamily="34" charset="0"/>
            </a:endParaRPr>
          </a:p>
        </p:txBody>
      </p:sp>
      <p:sp>
        <p:nvSpPr>
          <p:cNvPr id="54" name="TextBox 53"/>
          <p:cNvSpPr txBox="1"/>
          <p:nvPr/>
        </p:nvSpPr>
        <p:spPr>
          <a:xfrm>
            <a:off x="6727294" y="5145296"/>
            <a:ext cx="1624967" cy="153888"/>
          </a:xfrm>
          <a:prstGeom prst="rect">
            <a:avLst/>
          </a:prstGeom>
          <a:noFill/>
        </p:spPr>
        <p:txBody>
          <a:bodyPr wrap="square" lIns="0" tIns="0" rIns="0" bIns="0" rtlCol="0">
            <a:spAutoFit/>
          </a:bodyPr>
          <a:lstStyle/>
          <a:p>
            <a:r>
              <a:rPr lang="en-GB" sz="1000" dirty="0" smtClean="0">
                <a:solidFill>
                  <a:prstClr val="black">
                    <a:lumMod val="75000"/>
                    <a:lumOff val="25000"/>
                  </a:prstClr>
                </a:solidFill>
                <a:latin typeface="Calibri" panose="020F0502020204030204" pitchFamily="34" charset="0"/>
              </a:rPr>
              <a:t>Monitoring Agency</a:t>
            </a:r>
            <a:endParaRPr lang="en-GB" sz="1000" dirty="0">
              <a:solidFill>
                <a:schemeClr val="bg1">
                  <a:lumMod val="50000"/>
                </a:schemeClr>
              </a:solidFill>
              <a:latin typeface="Calibri" panose="020F0502020204030204" pitchFamily="34" charset="0"/>
            </a:endParaRPr>
          </a:p>
        </p:txBody>
      </p:sp>
      <p:sp>
        <p:nvSpPr>
          <p:cNvPr id="55" name="TextBox 54"/>
          <p:cNvSpPr txBox="1"/>
          <p:nvPr/>
        </p:nvSpPr>
        <p:spPr>
          <a:xfrm>
            <a:off x="6748289" y="4085098"/>
            <a:ext cx="2203171" cy="1015663"/>
          </a:xfrm>
          <a:prstGeom prst="rect">
            <a:avLst/>
          </a:prstGeom>
          <a:noFill/>
        </p:spPr>
        <p:txBody>
          <a:bodyPr wrap="square" lIns="0" tIns="0" rIns="0" bIns="0" rtlCol="0">
            <a:spAutoFit/>
          </a:bodyPr>
          <a:lstStyle/>
          <a:p>
            <a:r>
              <a:rPr lang="en-GB" sz="1500" dirty="0" err="1">
                <a:solidFill>
                  <a:schemeClr val="tx1">
                    <a:lumMod val="75000"/>
                    <a:lumOff val="25000"/>
                  </a:schemeClr>
                </a:solidFill>
                <a:latin typeface="Calibri" panose="020F0502020204030204" pitchFamily="34" charset="0"/>
              </a:rPr>
              <a:t>Deparment</a:t>
            </a:r>
            <a:r>
              <a:rPr lang="en-GB" sz="1500" dirty="0">
                <a:solidFill>
                  <a:schemeClr val="tx1">
                    <a:lumMod val="75000"/>
                    <a:lumOff val="25000"/>
                  </a:schemeClr>
                </a:solidFill>
                <a:latin typeface="Calibri" panose="020F0502020204030204" pitchFamily="34" charset="0"/>
              </a:rPr>
              <a:t> of </a:t>
            </a:r>
          </a:p>
          <a:p>
            <a:r>
              <a:rPr lang="en-GB" sz="1500" dirty="0">
                <a:solidFill>
                  <a:schemeClr val="tx1">
                    <a:lumMod val="75000"/>
                    <a:lumOff val="25000"/>
                  </a:schemeClr>
                </a:solidFill>
                <a:latin typeface="Calibri" panose="020F0502020204030204" pitchFamily="34" charset="0"/>
              </a:rPr>
              <a:t>Science and Technology –</a:t>
            </a:r>
          </a:p>
          <a:p>
            <a:r>
              <a:rPr lang="en-GB" sz="1200" dirty="0">
                <a:solidFill>
                  <a:schemeClr val="tx1">
                    <a:lumMod val="75000"/>
                    <a:lumOff val="25000"/>
                  </a:schemeClr>
                </a:solidFill>
                <a:latin typeface="Calibri" panose="020F0502020204030204" pitchFamily="34" charset="0"/>
              </a:rPr>
              <a:t>The Philippine Council for Industry, Energy, and Emerging Technology Research </a:t>
            </a:r>
            <a:r>
              <a:rPr lang="en-GB" sz="1200" dirty="0" err="1">
                <a:solidFill>
                  <a:schemeClr val="tx1">
                    <a:lumMod val="75000"/>
                    <a:lumOff val="25000"/>
                  </a:schemeClr>
                </a:solidFill>
                <a:latin typeface="Calibri" panose="020F0502020204030204" pitchFamily="34" charset="0"/>
              </a:rPr>
              <a:t>nad</a:t>
            </a:r>
            <a:r>
              <a:rPr lang="en-GB" sz="1200" dirty="0">
                <a:solidFill>
                  <a:schemeClr val="tx1">
                    <a:lumMod val="75000"/>
                    <a:lumOff val="25000"/>
                  </a:schemeClr>
                </a:solidFill>
                <a:latin typeface="Calibri" panose="020F0502020204030204" pitchFamily="34" charset="0"/>
              </a:rPr>
              <a:t> Development</a:t>
            </a:r>
          </a:p>
        </p:txBody>
      </p:sp>
      <p:sp>
        <p:nvSpPr>
          <p:cNvPr id="56" name="TextBox 55"/>
          <p:cNvSpPr txBox="1"/>
          <p:nvPr/>
        </p:nvSpPr>
        <p:spPr>
          <a:xfrm>
            <a:off x="5052658" y="5545951"/>
            <a:ext cx="2414653" cy="153888"/>
          </a:xfrm>
          <a:prstGeom prst="rect">
            <a:avLst/>
          </a:prstGeom>
          <a:noFill/>
        </p:spPr>
        <p:txBody>
          <a:bodyPr wrap="square" lIns="0" tIns="0" rIns="0" bIns="0" rtlCol="0">
            <a:spAutoFit/>
          </a:bodyPr>
          <a:lstStyle/>
          <a:p>
            <a:r>
              <a:rPr lang="en-GB" sz="1000" dirty="0" smtClean="0">
                <a:solidFill>
                  <a:prstClr val="black">
                    <a:lumMod val="75000"/>
                    <a:lumOff val="25000"/>
                  </a:prstClr>
                </a:solidFill>
                <a:latin typeface="Calibri" panose="020F0502020204030204" pitchFamily="34" charset="0"/>
              </a:rPr>
              <a:t>On Remote Sensing</a:t>
            </a:r>
            <a:endParaRPr lang="en-GB" sz="1000" dirty="0">
              <a:solidFill>
                <a:schemeClr val="bg1">
                  <a:lumMod val="50000"/>
                </a:schemeClr>
              </a:solidFill>
              <a:latin typeface="Calibri" panose="020F0502020204030204" pitchFamily="34" charset="0"/>
            </a:endParaRPr>
          </a:p>
        </p:txBody>
      </p:sp>
      <p:sp>
        <p:nvSpPr>
          <p:cNvPr id="58" name="TextBox 57"/>
          <p:cNvSpPr txBox="1"/>
          <p:nvPr/>
        </p:nvSpPr>
        <p:spPr>
          <a:xfrm>
            <a:off x="3285878" y="5227329"/>
            <a:ext cx="2394777" cy="153888"/>
          </a:xfrm>
          <a:prstGeom prst="rect">
            <a:avLst/>
          </a:prstGeom>
          <a:noFill/>
        </p:spPr>
        <p:txBody>
          <a:bodyPr wrap="square" lIns="0" tIns="0" rIns="0" bIns="0" rtlCol="0">
            <a:spAutoFit/>
          </a:bodyPr>
          <a:lstStyle/>
          <a:p>
            <a:r>
              <a:rPr lang="en-GB" sz="1000" dirty="0">
                <a:solidFill>
                  <a:schemeClr val="tx1">
                    <a:lumMod val="75000"/>
                    <a:lumOff val="25000"/>
                  </a:schemeClr>
                </a:solidFill>
                <a:latin typeface="Calibri" panose="020F0502020204030204" pitchFamily="34" charset="0"/>
              </a:rPr>
              <a:t>Cebu</a:t>
            </a:r>
          </a:p>
        </p:txBody>
      </p:sp>
      <p:sp>
        <p:nvSpPr>
          <p:cNvPr id="59" name="Shape 1931"/>
          <p:cNvSpPr/>
          <p:nvPr/>
        </p:nvSpPr>
        <p:spPr>
          <a:xfrm>
            <a:off x="1327835" y="3968567"/>
            <a:ext cx="1088665" cy="462789"/>
          </a:xfrm>
          <a:custGeom>
            <a:avLst/>
            <a:gdLst/>
            <a:ahLst/>
            <a:cxnLst>
              <a:cxn ang="0">
                <a:pos x="wd2" y="hd2"/>
              </a:cxn>
              <a:cxn ang="5400000">
                <a:pos x="wd2" y="hd2"/>
              </a:cxn>
              <a:cxn ang="10800000">
                <a:pos x="wd2" y="hd2"/>
              </a:cxn>
              <a:cxn ang="16200000">
                <a:pos x="wd2" y="hd2"/>
              </a:cxn>
            </a:cxnLst>
            <a:rect l="0" t="0" r="r" b="b"/>
            <a:pathLst>
              <a:path w="21600" h="18203" extrusionOk="0">
                <a:moveTo>
                  <a:pt x="0" y="18203"/>
                </a:moveTo>
                <a:cubicBezTo>
                  <a:pt x="6036" y="1983"/>
                  <a:pt x="13236" y="-3397"/>
                  <a:pt x="21600" y="2063"/>
                </a:cubicBezTo>
              </a:path>
            </a:pathLst>
          </a:custGeom>
          <a:ln w="25400">
            <a:solidFill>
              <a:schemeClr val="accent1"/>
            </a:solidFill>
            <a:miter lim="400000"/>
            <a:headEnd type="triangle"/>
            <a:tailEnd type="oval"/>
          </a:ln>
        </p:spPr>
        <p:txBody>
          <a:bodyPr/>
          <a:lstStyle/>
          <a:p>
            <a:pPr lvl="0"/>
            <a:endParaRPr/>
          </a:p>
        </p:txBody>
      </p:sp>
      <p:sp>
        <p:nvSpPr>
          <p:cNvPr id="60" name="Shape 1932"/>
          <p:cNvSpPr/>
          <p:nvPr/>
        </p:nvSpPr>
        <p:spPr>
          <a:xfrm>
            <a:off x="3396863" y="2516644"/>
            <a:ext cx="216637" cy="1352625"/>
          </a:xfrm>
          <a:custGeom>
            <a:avLst/>
            <a:gdLst/>
            <a:ahLst/>
            <a:cxnLst>
              <a:cxn ang="0">
                <a:pos x="wd2" y="hd2"/>
              </a:cxn>
              <a:cxn ang="5400000">
                <a:pos x="wd2" y="hd2"/>
              </a:cxn>
              <a:cxn ang="10800000">
                <a:pos x="wd2" y="hd2"/>
              </a:cxn>
              <a:cxn ang="16200000">
                <a:pos x="wd2" y="hd2"/>
              </a:cxn>
            </a:cxnLst>
            <a:rect l="0" t="0" r="r" b="b"/>
            <a:pathLst>
              <a:path w="16477" h="21600" extrusionOk="0">
                <a:moveTo>
                  <a:pt x="0" y="0"/>
                </a:moveTo>
                <a:cubicBezTo>
                  <a:pt x="19121" y="3557"/>
                  <a:pt x="21600" y="10757"/>
                  <a:pt x="7438" y="21600"/>
                </a:cubicBezTo>
              </a:path>
            </a:pathLst>
          </a:custGeom>
          <a:ln w="25400">
            <a:solidFill>
              <a:schemeClr val="accent1"/>
            </a:solidFill>
            <a:miter lim="400000"/>
            <a:headEnd type="triangle"/>
            <a:tailEnd type="oval"/>
          </a:ln>
        </p:spPr>
        <p:txBody>
          <a:bodyPr/>
          <a:lstStyle/>
          <a:p>
            <a:pPr lvl="0"/>
            <a:endParaRPr/>
          </a:p>
        </p:txBody>
      </p:sp>
      <p:sp>
        <p:nvSpPr>
          <p:cNvPr id="61" name="Shape 1933"/>
          <p:cNvSpPr/>
          <p:nvPr/>
        </p:nvSpPr>
        <p:spPr>
          <a:xfrm>
            <a:off x="5330475" y="4702181"/>
            <a:ext cx="45719" cy="67433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013" y="17716"/>
                  <a:pt x="1813" y="10516"/>
                  <a:pt x="0" y="0"/>
                </a:cubicBezTo>
              </a:path>
            </a:pathLst>
          </a:custGeom>
          <a:ln w="25400">
            <a:solidFill>
              <a:schemeClr val="accent1"/>
            </a:solidFill>
            <a:miter lim="400000"/>
            <a:headEnd type="triangle"/>
            <a:tailEnd type="oval"/>
          </a:ln>
        </p:spPr>
        <p:txBody>
          <a:bodyPr/>
          <a:lstStyle/>
          <a:p>
            <a:pPr lvl="0"/>
            <a:endParaRPr/>
          </a:p>
        </p:txBody>
      </p:sp>
      <p:sp>
        <p:nvSpPr>
          <p:cNvPr id="62" name="Shape 1934"/>
          <p:cNvSpPr/>
          <p:nvPr/>
        </p:nvSpPr>
        <p:spPr>
          <a:xfrm>
            <a:off x="4122875" y="3984172"/>
            <a:ext cx="628701" cy="8224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667" y="19821"/>
                  <a:pt x="16867" y="12621"/>
                  <a:pt x="21600" y="0"/>
                </a:cubicBezTo>
              </a:path>
            </a:pathLst>
          </a:custGeom>
          <a:ln w="25400">
            <a:solidFill>
              <a:schemeClr val="accent1"/>
            </a:solidFill>
            <a:miter lim="400000"/>
            <a:headEnd type="triangle"/>
            <a:tailEnd type="oval"/>
          </a:ln>
        </p:spPr>
        <p:txBody>
          <a:bodyPr/>
          <a:lstStyle/>
          <a:p>
            <a:pPr lvl="0"/>
            <a:endParaRPr/>
          </a:p>
        </p:txBody>
      </p:sp>
      <p:sp>
        <p:nvSpPr>
          <p:cNvPr id="63" name="Shape 1935"/>
          <p:cNvSpPr/>
          <p:nvPr/>
        </p:nvSpPr>
        <p:spPr>
          <a:xfrm>
            <a:off x="6030406" y="3825908"/>
            <a:ext cx="1113343" cy="183332"/>
          </a:xfrm>
          <a:custGeom>
            <a:avLst/>
            <a:gdLst/>
            <a:ahLst/>
            <a:cxnLst>
              <a:cxn ang="0">
                <a:pos x="wd2" y="hd2"/>
              </a:cxn>
              <a:cxn ang="5400000">
                <a:pos x="wd2" y="hd2"/>
              </a:cxn>
              <a:cxn ang="10800000">
                <a:pos x="wd2" y="hd2"/>
              </a:cxn>
              <a:cxn ang="16200000">
                <a:pos x="wd2" y="hd2"/>
              </a:cxn>
            </a:cxnLst>
            <a:rect l="0" t="0" r="r" b="b"/>
            <a:pathLst>
              <a:path w="21600" h="16274" extrusionOk="0">
                <a:moveTo>
                  <a:pt x="21600" y="16274"/>
                </a:moveTo>
                <a:cubicBezTo>
                  <a:pt x="15105" y="-3958"/>
                  <a:pt x="7905" y="-5326"/>
                  <a:pt x="0" y="12169"/>
                </a:cubicBezTo>
              </a:path>
            </a:pathLst>
          </a:custGeom>
          <a:ln w="25400">
            <a:solidFill>
              <a:schemeClr val="accent1"/>
            </a:solidFill>
            <a:miter lim="400000"/>
            <a:headEnd type="triangle"/>
            <a:tailEnd type="oval"/>
          </a:ln>
        </p:spPr>
        <p:txBody>
          <a:bodyPr/>
          <a:lstStyle/>
          <a:p>
            <a:pPr lvl="0"/>
            <a:endParaRPr/>
          </a:p>
        </p:txBody>
      </p:sp>
      <p:sp>
        <p:nvSpPr>
          <p:cNvPr id="64" name="Shape 1936"/>
          <p:cNvSpPr/>
          <p:nvPr/>
        </p:nvSpPr>
        <p:spPr>
          <a:xfrm>
            <a:off x="4386045" y="2539788"/>
            <a:ext cx="437961" cy="6341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7563" y="2893"/>
                  <a:pt x="363" y="10093"/>
                  <a:pt x="0" y="21600"/>
                </a:cubicBezTo>
              </a:path>
            </a:pathLst>
          </a:custGeom>
          <a:ln w="25400">
            <a:solidFill>
              <a:schemeClr val="accent1"/>
            </a:solidFill>
            <a:miter lim="400000"/>
            <a:headEnd type="triangle"/>
            <a:tailEnd type="oval"/>
          </a:ln>
        </p:spPr>
        <p:txBody>
          <a:bodyPr/>
          <a:lstStyle/>
          <a:p>
            <a:pPr lvl="0"/>
            <a:endParaRPr/>
          </a:p>
        </p:txBody>
      </p:sp>
      <p:sp>
        <p:nvSpPr>
          <p:cNvPr id="65" name="TextBox 64"/>
          <p:cNvSpPr txBox="1"/>
          <p:nvPr/>
        </p:nvSpPr>
        <p:spPr>
          <a:xfrm>
            <a:off x="3285878" y="4804610"/>
            <a:ext cx="2073305" cy="461665"/>
          </a:xfrm>
          <a:prstGeom prst="rect">
            <a:avLst/>
          </a:prstGeom>
          <a:noFill/>
        </p:spPr>
        <p:txBody>
          <a:bodyPr wrap="square" lIns="0" tIns="0" rIns="0" bIns="0" rtlCol="0">
            <a:spAutoFit/>
          </a:bodyPr>
          <a:lstStyle/>
          <a:p>
            <a:pPr lvl="0"/>
            <a:r>
              <a:rPr lang="en-GB" sz="1500" dirty="0">
                <a:solidFill>
                  <a:prstClr val="black">
                    <a:lumMod val="75000"/>
                    <a:lumOff val="25000"/>
                  </a:prstClr>
                </a:solidFill>
                <a:latin typeface="Calibri" panose="020F0502020204030204" pitchFamily="34" charset="0"/>
              </a:rPr>
              <a:t>University of the Philippines</a:t>
            </a:r>
          </a:p>
        </p:txBody>
      </p:sp>
      <p:sp>
        <p:nvSpPr>
          <p:cNvPr id="66" name="TextBox 65"/>
          <p:cNvSpPr txBox="1"/>
          <p:nvPr/>
        </p:nvSpPr>
        <p:spPr>
          <a:xfrm>
            <a:off x="781091" y="4831786"/>
            <a:ext cx="1883358" cy="153888"/>
          </a:xfrm>
          <a:prstGeom prst="rect">
            <a:avLst/>
          </a:prstGeom>
          <a:noFill/>
        </p:spPr>
        <p:txBody>
          <a:bodyPr wrap="square" lIns="0" tIns="0" rIns="0" bIns="0" rtlCol="0">
            <a:spAutoFit/>
          </a:bodyPr>
          <a:lstStyle/>
          <a:p>
            <a:r>
              <a:rPr lang="en-GB" sz="1000" dirty="0">
                <a:solidFill>
                  <a:schemeClr val="tx1">
                    <a:lumMod val="75000"/>
                    <a:lumOff val="25000"/>
                  </a:schemeClr>
                </a:solidFill>
                <a:latin typeface="Calibri" panose="020F0502020204030204" pitchFamily="34" charset="0"/>
              </a:rPr>
              <a:t>Project</a:t>
            </a:r>
          </a:p>
        </p:txBody>
      </p:sp>
      <p:sp>
        <p:nvSpPr>
          <p:cNvPr id="67" name="TextBox 66"/>
          <p:cNvSpPr txBox="1"/>
          <p:nvPr/>
        </p:nvSpPr>
        <p:spPr>
          <a:xfrm>
            <a:off x="781091" y="4617927"/>
            <a:ext cx="2137358" cy="230832"/>
          </a:xfrm>
          <a:prstGeom prst="rect">
            <a:avLst/>
          </a:prstGeom>
          <a:noFill/>
        </p:spPr>
        <p:txBody>
          <a:bodyPr wrap="square" lIns="0" tIns="0" rIns="0" bIns="0" rtlCol="0">
            <a:spAutoFit/>
          </a:bodyPr>
          <a:lstStyle/>
          <a:p>
            <a:pPr lvl="0"/>
            <a:r>
              <a:rPr lang="en-GB" sz="1500" dirty="0">
                <a:solidFill>
                  <a:prstClr val="black">
                    <a:lumMod val="75000"/>
                    <a:lumOff val="25000"/>
                  </a:prstClr>
                </a:solidFill>
                <a:latin typeface="Calibri" panose="020F0502020204030204" pitchFamily="34" charset="0"/>
              </a:rPr>
              <a:t>Phil-LiDAR 2</a:t>
            </a:r>
          </a:p>
        </p:txBody>
      </p:sp>
      <p:sp>
        <p:nvSpPr>
          <p:cNvPr id="68" name="TextBox 67"/>
          <p:cNvSpPr txBox="1"/>
          <p:nvPr/>
        </p:nvSpPr>
        <p:spPr>
          <a:xfrm>
            <a:off x="1326527" y="2631643"/>
            <a:ext cx="2414653" cy="153888"/>
          </a:xfrm>
          <a:prstGeom prst="rect">
            <a:avLst/>
          </a:prstGeom>
          <a:noFill/>
        </p:spPr>
        <p:txBody>
          <a:bodyPr wrap="square" lIns="0" tIns="0" rIns="0" bIns="0" rtlCol="0">
            <a:spAutoFit/>
          </a:bodyPr>
          <a:lstStyle/>
          <a:p>
            <a:pPr lvl="0"/>
            <a:r>
              <a:rPr lang="en-GB" sz="1000" dirty="0">
                <a:solidFill>
                  <a:prstClr val="black">
                    <a:lumMod val="75000"/>
                    <a:lumOff val="25000"/>
                  </a:prstClr>
                </a:solidFill>
                <a:latin typeface="Calibri" panose="020F0502020204030204" pitchFamily="34" charset="0"/>
              </a:rPr>
              <a:t>Funding Agency</a:t>
            </a:r>
          </a:p>
        </p:txBody>
      </p:sp>
      <p:sp>
        <p:nvSpPr>
          <p:cNvPr id="69" name="TextBox 68"/>
          <p:cNvSpPr txBox="1"/>
          <p:nvPr/>
        </p:nvSpPr>
        <p:spPr>
          <a:xfrm>
            <a:off x="1326528" y="2132034"/>
            <a:ext cx="2414652" cy="461665"/>
          </a:xfrm>
          <a:prstGeom prst="rect">
            <a:avLst/>
          </a:prstGeom>
          <a:noFill/>
        </p:spPr>
        <p:txBody>
          <a:bodyPr wrap="square" lIns="0" tIns="0" rIns="0" bIns="0" rtlCol="0">
            <a:spAutoFit/>
          </a:bodyPr>
          <a:lstStyle/>
          <a:p>
            <a:pPr lvl="0"/>
            <a:r>
              <a:rPr lang="en-GB" sz="1500" dirty="0">
                <a:solidFill>
                  <a:prstClr val="black">
                    <a:lumMod val="75000"/>
                    <a:lumOff val="25000"/>
                  </a:prstClr>
                </a:solidFill>
                <a:latin typeface="Calibri" panose="020F0502020204030204" pitchFamily="34" charset="0"/>
              </a:rPr>
              <a:t>Department of </a:t>
            </a:r>
          </a:p>
          <a:p>
            <a:pPr lvl="0"/>
            <a:r>
              <a:rPr lang="en-GB" sz="1500" dirty="0">
                <a:solidFill>
                  <a:prstClr val="black">
                    <a:lumMod val="75000"/>
                    <a:lumOff val="25000"/>
                  </a:prstClr>
                </a:solidFill>
                <a:latin typeface="Calibri" panose="020F0502020204030204" pitchFamily="34" charset="0"/>
              </a:rPr>
              <a:t>Science and Technology</a:t>
            </a: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2365" y="3847840"/>
            <a:ext cx="352341" cy="355543"/>
          </a:xfrm>
          <a:prstGeom prst="rect">
            <a:avLst/>
          </a:prstGeom>
        </p:spPr>
      </p:pic>
      <p:pic>
        <p:nvPicPr>
          <p:cNvPr id="1026" name="Picture 2" descr="https://upload.wikimedia.org/wikipedia/commons/thumb/9/9a/DOST_seal.svg/2000px-DOST_seal.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2839" y="3662448"/>
            <a:ext cx="401538" cy="4069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r="-355" b="896"/>
          <a:stretch/>
        </p:blipFill>
        <p:spPr>
          <a:xfrm>
            <a:off x="4450497" y="3722025"/>
            <a:ext cx="602161" cy="579937"/>
          </a:xfrm>
          <a:prstGeom prst="ellipse">
            <a:avLst/>
          </a:prstGeom>
          <a:noFill/>
          <a:ln>
            <a:noFill/>
          </a:ln>
        </p:spPr>
      </p:pic>
      <p:pic>
        <p:nvPicPr>
          <p:cNvPr id="1028" name="Picture 4" descr="https://indico.cern.ch/event/304057/images/3150-pcieerd-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59256" y="3713882"/>
            <a:ext cx="364214" cy="359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4182516" y="3012395"/>
            <a:ext cx="397530" cy="323914"/>
          </a:xfrm>
          <a:prstGeom prst="ellipse">
            <a:avLst/>
          </a:prstGeom>
        </p:spPr>
      </p:pic>
      <p:pic>
        <p:nvPicPr>
          <p:cNvPr id="14" name="Picture 13"/>
          <p:cNvPicPr>
            <a:picLocks noChangeAspect="1"/>
          </p:cNvPicPr>
          <p:nvPr/>
        </p:nvPicPr>
        <p:blipFill rotWithShape="1">
          <a:blip r:embed="rId8"/>
          <a:srcRect l="15290" t="8011" r="15847" b="5431"/>
          <a:stretch/>
        </p:blipFill>
        <p:spPr>
          <a:xfrm>
            <a:off x="5163378" y="4559331"/>
            <a:ext cx="334193" cy="328600"/>
          </a:xfrm>
          <a:prstGeom prst="ellipse">
            <a:avLst/>
          </a:prstGeom>
        </p:spPr>
      </p:pic>
    </p:spTree>
    <p:extLst>
      <p:ext uri="{BB962C8B-B14F-4D97-AF65-F5344CB8AC3E}">
        <p14:creationId xmlns:p14="http://schemas.microsoft.com/office/powerpoint/2010/main" val="142896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500"/>
                            </p:stCondLst>
                            <p:childTnLst>
                              <p:par>
                                <p:cTn id="21" presetID="53" presetClass="entr" presetSubtype="16"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p:cTn id="23" dur="500" fill="hold"/>
                                        <p:tgtEl>
                                          <p:spTgt spid="39"/>
                                        </p:tgtEl>
                                        <p:attrNameLst>
                                          <p:attrName>ppt_w</p:attrName>
                                        </p:attrNameLst>
                                      </p:cBhvr>
                                      <p:tavLst>
                                        <p:tav tm="0">
                                          <p:val>
                                            <p:fltVal val="0"/>
                                          </p:val>
                                        </p:tav>
                                        <p:tav tm="100000">
                                          <p:val>
                                            <p:strVal val="#ppt_w"/>
                                          </p:val>
                                        </p:tav>
                                      </p:tavLst>
                                    </p:anim>
                                    <p:anim calcmode="lin" valueType="num">
                                      <p:cBhvr>
                                        <p:cTn id="24" dur="500" fill="hold"/>
                                        <p:tgtEl>
                                          <p:spTgt spid="39"/>
                                        </p:tgtEl>
                                        <p:attrNameLst>
                                          <p:attrName>ppt_h</p:attrName>
                                        </p:attrNameLst>
                                      </p:cBhvr>
                                      <p:tavLst>
                                        <p:tav tm="0">
                                          <p:val>
                                            <p:fltVal val="0"/>
                                          </p:val>
                                        </p:tav>
                                        <p:tav tm="100000">
                                          <p:val>
                                            <p:strVal val="#ppt_h"/>
                                          </p:val>
                                        </p:tav>
                                      </p:tavLst>
                                    </p:anim>
                                    <p:animEffect transition="in" filter="fade">
                                      <p:cBhvr>
                                        <p:cTn id="25" dur="500"/>
                                        <p:tgtEl>
                                          <p:spTgt spid="39"/>
                                        </p:tgtEl>
                                      </p:cBhvr>
                                    </p:animEffect>
                                  </p:childTnLst>
                                </p:cTn>
                              </p:par>
                            </p:childTnLst>
                          </p:cTn>
                        </p:par>
                        <p:par>
                          <p:cTn id="26" fill="hold">
                            <p:stCondLst>
                              <p:cond delay="3000"/>
                            </p:stCondLst>
                            <p:childTnLst>
                              <p:par>
                                <p:cTn id="27" presetID="22" presetClass="entr" presetSubtype="2"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right)">
                                      <p:cBhvr>
                                        <p:cTn id="29" dur="500"/>
                                        <p:tgtEl>
                                          <p:spTgt spid="59"/>
                                        </p:tgtEl>
                                      </p:cBhvr>
                                    </p:animEffect>
                                  </p:childTnLst>
                                </p:cTn>
                              </p:par>
                            </p:childTnLst>
                          </p:cTn>
                        </p:par>
                        <p:par>
                          <p:cTn id="30" fill="hold">
                            <p:stCondLst>
                              <p:cond delay="3500"/>
                            </p:stCondLst>
                            <p:childTnLst>
                              <p:par>
                                <p:cTn id="31" presetID="1" presetClass="entr" presetSubtype="0"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par>
                          <p:cTn id="33" fill="hold">
                            <p:stCondLst>
                              <p:cond delay="3500"/>
                            </p:stCondLst>
                            <p:childTnLst>
                              <p:par>
                                <p:cTn id="34" presetID="18" presetClass="entr" presetSubtype="6" fill="hold" grpId="0" nodeType="after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strips(downRight)">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500"/>
                            </p:stCondLst>
                            <p:childTnLst>
                              <p:par>
                                <p:cTn id="43" presetID="53" presetClass="entr" presetSubtype="16" fill="hold" nodeType="afterEffect">
                                  <p:stCondLst>
                                    <p:cond delay="0"/>
                                  </p:stCondLst>
                                  <p:childTnLst>
                                    <p:set>
                                      <p:cBhvr>
                                        <p:cTn id="44" dur="1" fill="hold">
                                          <p:stCondLst>
                                            <p:cond delay="0"/>
                                          </p:stCondLst>
                                        </p:cTn>
                                        <p:tgtEl>
                                          <p:spTgt spid="1026"/>
                                        </p:tgtEl>
                                        <p:attrNameLst>
                                          <p:attrName>style.visibility</p:attrName>
                                        </p:attrNameLst>
                                      </p:cBhvr>
                                      <p:to>
                                        <p:strVal val="visible"/>
                                      </p:to>
                                    </p:set>
                                    <p:anim calcmode="lin" valueType="num">
                                      <p:cBhvr>
                                        <p:cTn id="45" dur="500" fill="hold"/>
                                        <p:tgtEl>
                                          <p:spTgt spid="1026"/>
                                        </p:tgtEl>
                                        <p:attrNameLst>
                                          <p:attrName>ppt_w</p:attrName>
                                        </p:attrNameLst>
                                      </p:cBhvr>
                                      <p:tavLst>
                                        <p:tav tm="0">
                                          <p:val>
                                            <p:fltVal val="0"/>
                                          </p:val>
                                        </p:tav>
                                        <p:tav tm="100000">
                                          <p:val>
                                            <p:strVal val="#ppt_w"/>
                                          </p:val>
                                        </p:tav>
                                      </p:tavLst>
                                    </p:anim>
                                    <p:anim calcmode="lin" valueType="num">
                                      <p:cBhvr>
                                        <p:cTn id="46" dur="500" fill="hold"/>
                                        <p:tgtEl>
                                          <p:spTgt spid="1026"/>
                                        </p:tgtEl>
                                        <p:attrNameLst>
                                          <p:attrName>ppt_h</p:attrName>
                                        </p:attrNameLst>
                                      </p:cBhvr>
                                      <p:tavLst>
                                        <p:tav tm="0">
                                          <p:val>
                                            <p:fltVal val="0"/>
                                          </p:val>
                                        </p:tav>
                                        <p:tav tm="100000">
                                          <p:val>
                                            <p:strVal val="#ppt_h"/>
                                          </p:val>
                                        </p:tav>
                                      </p:tavLst>
                                    </p:anim>
                                    <p:animEffect transition="in" filter="fade">
                                      <p:cBhvr>
                                        <p:cTn id="47" dur="500"/>
                                        <p:tgtEl>
                                          <p:spTgt spid="1026"/>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down)">
                                      <p:cBhvr>
                                        <p:cTn id="51" dur="500"/>
                                        <p:tgtEl>
                                          <p:spTgt spid="60"/>
                                        </p:tgtEl>
                                      </p:cBhvr>
                                    </p:animEffect>
                                  </p:childTnLst>
                                </p:cTn>
                              </p:par>
                            </p:childTnLst>
                          </p:cTn>
                        </p:par>
                        <p:par>
                          <p:cTn id="52" fill="hold">
                            <p:stCondLst>
                              <p:cond delay="1500"/>
                            </p:stCondLst>
                            <p:childTnLst>
                              <p:par>
                                <p:cTn id="53" presetID="1"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par>
                          <p:cTn id="55" fill="hold">
                            <p:stCondLst>
                              <p:cond delay="1500"/>
                            </p:stCondLst>
                            <p:childTnLst>
                              <p:par>
                                <p:cTn id="56" presetID="18" presetClass="entr" presetSubtype="6"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strips(downRight)">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childTnLst>
                          </p:cTn>
                        </p:par>
                        <p:par>
                          <p:cTn id="64" fill="hold">
                            <p:stCondLst>
                              <p:cond delay="500"/>
                            </p:stCondLst>
                            <p:childTnLst>
                              <p:par>
                                <p:cTn id="65" presetID="53" presetClass="entr" presetSubtype="16"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p:cTn id="67" dur="500" fill="hold"/>
                                        <p:tgtEl>
                                          <p:spTgt spid="4"/>
                                        </p:tgtEl>
                                        <p:attrNameLst>
                                          <p:attrName>ppt_w</p:attrName>
                                        </p:attrNameLst>
                                      </p:cBhvr>
                                      <p:tavLst>
                                        <p:tav tm="0">
                                          <p:val>
                                            <p:fltVal val="0"/>
                                          </p:val>
                                        </p:tav>
                                        <p:tav tm="100000">
                                          <p:val>
                                            <p:strVal val="#ppt_w"/>
                                          </p:val>
                                        </p:tav>
                                      </p:tavLst>
                                    </p:anim>
                                    <p:anim calcmode="lin" valueType="num">
                                      <p:cBhvr>
                                        <p:cTn id="68" dur="500" fill="hold"/>
                                        <p:tgtEl>
                                          <p:spTgt spid="4"/>
                                        </p:tgtEl>
                                        <p:attrNameLst>
                                          <p:attrName>ppt_h</p:attrName>
                                        </p:attrNameLst>
                                      </p:cBhvr>
                                      <p:tavLst>
                                        <p:tav tm="0">
                                          <p:val>
                                            <p:fltVal val="0"/>
                                          </p:val>
                                        </p:tav>
                                        <p:tav tm="100000">
                                          <p:val>
                                            <p:strVal val="#ppt_h"/>
                                          </p:val>
                                        </p:tav>
                                      </p:tavLst>
                                    </p:anim>
                                    <p:animEffect transition="in" filter="fade">
                                      <p:cBhvr>
                                        <p:cTn id="69" dur="500"/>
                                        <p:tgtEl>
                                          <p:spTgt spid="4"/>
                                        </p:tgtEl>
                                      </p:cBhvr>
                                    </p:animEffect>
                                  </p:childTnLst>
                                </p:cTn>
                              </p:par>
                            </p:childTnLst>
                          </p:cTn>
                        </p:par>
                        <p:par>
                          <p:cTn id="70" fill="hold">
                            <p:stCondLst>
                              <p:cond delay="1000"/>
                            </p:stCondLst>
                            <p:childTnLst>
                              <p:par>
                                <p:cTn id="71" presetID="22" presetClass="entr" presetSubtype="1" fill="hold" grpId="0" nodeType="after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par>
                          <p:cTn id="74" fill="hold">
                            <p:stCondLst>
                              <p:cond delay="1500"/>
                            </p:stCondLst>
                            <p:childTnLst>
                              <p:par>
                                <p:cTn id="75" presetID="1" presetClass="entr" presetSubtype="0" fill="hold" grpId="0" nodeType="after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par>
                          <p:cTn id="77" fill="hold">
                            <p:stCondLst>
                              <p:cond delay="1500"/>
                            </p:stCondLst>
                            <p:childTnLst>
                              <p:par>
                                <p:cTn id="78" presetID="18" presetClass="entr" presetSubtype="6"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strips(downRight)">
                                      <p:cBhvr>
                                        <p:cTn id="80" dur="5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par>
                          <p:cTn id="86" fill="hold">
                            <p:stCondLst>
                              <p:cond delay="500"/>
                            </p:stCondLst>
                            <p:childTnLst>
                              <p:par>
                                <p:cTn id="87" presetID="53" presetClass="entr" presetSubtype="16"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anim calcmode="lin" valueType="num">
                                      <p:cBhvr>
                                        <p:cTn id="89" dur="500" fill="hold"/>
                                        <p:tgtEl>
                                          <p:spTgt spid="5"/>
                                        </p:tgtEl>
                                        <p:attrNameLst>
                                          <p:attrName>ppt_w</p:attrName>
                                        </p:attrNameLst>
                                      </p:cBhvr>
                                      <p:tavLst>
                                        <p:tav tm="0">
                                          <p:val>
                                            <p:fltVal val="0"/>
                                          </p:val>
                                        </p:tav>
                                        <p:tav tm="100000">
                                          <p:val>
                                            <p:strVal val="#ppt_w"/>
                                          </p:val>
                                        </p:tav>
                                      </p:tavLst>
                                    </p:anim>
                                    <p:anim calcmode="lin" valueType="num">
                                      <p:cBhvr>
                                        <p:cTn id="90" dur="500" fill="hold"/>
                                        <p:tgtEl>
                                          <p:spTgt spid="5"/>
                                        </p:tgtEl>
                                        <p:attrNameLst>
                                          <p:attrName>ppt_h</p:attrName>
                                        </p:attrNameLst>
                                      </p:cBhvr>
                                      <p:tavLst>
                                        <p:tav tm="0">
                                          <p:val>
                                            <p:fltVal val="0"/>
                                          </p:val>
                                        </p:tav>
                                        <p:tav tm="100000">
                                          <p:val>
                                            <p:strVal val="#ppt_h"/>
                                          </p:val>
                                        </p:tav>
                                      </p:tavLst>
                                    </p:anim>
                                    <p:animEffect transition="in" filter="fade">
                                      <p:cBhvr>
                                        <p:cTn id="91" dur="500"/>
                                        <p:tgtEl>
                                          <p:spTgt spid="5"/>
                                        </p:tgtEl>
                                      </p:cBhvr>
                                    </p:animEffect>
                                  </p:childTnLst>
                                </p:cTn>
                              </p:par>
                            </p:childTnLst>
                          </p:cTn>
                        </p:par>
                        <p:par>
                          <p:cTn id="92" fill="hold">
                            <p:stCondLst>
                              <p:cond delay="1000"/>
                            </p:stCondLst>
                            <p:childTnLst>
                              <p:par>
                                <p:cTn id="93" presetID="22" presetClass="entr" presetSubtype="4" fill="hold" grpId="0" nodeType="after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wipe(down)">
                                      <p:cBhvr>
                                        <p:cTn id="95" dur="500"/>
                                        <p:tgtEl>
                                          <p:spTgt spid="64"/>
                                        </p:tgtEl>
                                      </p:cBhvr>
                                    </p:animEffect>
                                  </p:childTnLst>
                                </p:cTn>
                              </p:par>
                            </p:childTnLst>
                          </p:cTn>
                        </p:par>
                        <p:par>
                          <p:cTn id="96" fill="hold">
                            <p:stCondLst>
                              <p:cond delay="1500"/>
                            </p:stCondLst>
                            <p:childTnLst>
                              <p:par>
                                <p:cTn id="97" presetID="1" presetClass="entr" presetSubtype="0" fill="hold" grpId="0" nodeType="after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par>
                          <p:cTn id="99" fill="hold">
                            <p:stCondLst>
                              <p:cond delay="1500"/>
                            </p:stCondLst>
                            <p:childTnLst>
                              <p:par>
                                <p:cTn id="100" presetID="18" presetClass="entr" presetSubtype="6" fill="hold" grpId="0" nodeType="after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strips(downRight)">
                                      <p:cBhvr>
                                        <p:cTn id="102" dur="500"/>
                                        <p:tgtEl>
                                          <p:spTgt spid="5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500"/>
                                        <p:tgtEl>
                                          <p:spTgt spid="50"/>
                                        </p:tgtEl>
                                      </p:cBhvr>
                                    </p:animEffect>
                                  </p:childTnLst>
                                </p:cTn>
                              </p:par>
                            </p:childTnLst>
                          </p:cTn>
                        </p:par>
                        <p:par>
                          <p:cTn id="108" fill="hold">
                            <p:stCondLst>
                              <p:cond delay="500"/>
                            </p:stCondLst>
                            <p:childTnLst>
                              <p:par>
                                <p:cTn id="109" presetID="53" presetClass="entr" presetSubtype="16" fill="hold" nodeType="afterEffect">
                                  <p:stCondLst>
                                    <p:cond delay="0"/>
                                  </p:stCondLst>
                                  <p:childTnLst>
                                    <p:set>
                                      <p:cBhvr>
                                        <p:cTn id="110" dur="1" fill="hold">
                                          <p:stCondLst>
                                            <p:cond delay="0"/>
                                          </p:stCondLst>
                                        </p:cTn>
                                        <p:tgtEl>
                                          <p:spTgt spid="14"/>
                                        </p:tgtEl>
                                        <p:attrNameLst>
                                          <p:attrName>style.visibility</p:attrName>
                                        </p:attrNameLst>
                                      </p:cBhvr>
                                      <p:to>
                                        <p:strVal val="visible"/>
                                      </p:to>
                                    </p:set>
                                    <p:anim calcmode="lin" valueType="num">
                                      <p:cBhvr>
                                        <p:cTn id="111" dur="500" fill="hold"/>
                                        <p:tgtEl>
                                          <p:spTgt spid="14"/>
                                        </p:tgtEl>
                                        <p:attrNameLst>
                                          <p:attrName>ppt_w</p:attrName>
                                        </p:attrNameLst>
                                      </p:cBhvr>
                                      <p:tavLst>
                                        <p:tav tm="0">
                                          <p:val>
                                            <p:fltVal val="0"/>
                                          </p:val>
                                        </p:tav>
                                        <p:tav tm="100000">
                                          <p:val>
                                            <p:strVal val="#ppt_w"/>
                                          </p:val>
                                        </p:tav>
                                      </p:tavLst>
                                    </p:anim>
                                    <p:anim calcmode="lin" valueType="num">
                                      <p:cBhvr>
                                        <p:cTn id="112" dur="500" fill="hold"/>
                                        <p:tgtEl>
                                          <p:spTgt spid="14"/>
                                        </p:tgtEl>
                                        <p:attrNameLst>
                                          <p:attrName>ppt_h</p:attrName>
                                        </p:attrNameLst>
                                      </p:cBhvr>
                                      <p:tavLst>
                                        <p:tav tm="0">
                                          <p:val>
                                            <p:fltVal val="0"/>
                                          </p:val>
                                        </p:tav>
                                        <p:tav tm="100000">
                                          <p:val>
                                            <p:strVal val="#ppt_h"/>
                                          </p:val>
                                        </p:tav>
                                      </p:tavLst>
                                    </p:anim>
                                    <p:animEffect transition="in" filter="fade">
                                      <p:cBhvr>
                                        <p:cTn id="113" dur="500"/>
                                        <p:tgtEl>
                                          <p:spTgt spid="14"/>
                                        </p:tgtEl>
                                      </p:cBhvr>
                                    </p:animEffect>
                                  </p:childTnLst>
                                </p:cTn>
                              </p:par>
                            </p:childTnLst>
                          </p:cTn>
                        </p:par>
                        <p:par>
                          <p:cTn id="114" fill="hold">
                            <p:stCondLst>
                              <p:cond delay="1000"/>
                            </p:stCondLst>
                            <p:childTnLst>
                              <p:par>
                                <p:cTn id="115" presetID="22" presetClass="entr" presetSubtype="1" fill="hold" grpId="0" nodeType="afterEffect">
                                  <p:stCondLst>
                                    <p:cond delay="0"/>
                                  </p:stCondLst>
                                  <p:childTnLst>
                                    <p:set>
                                      <p:cBhvr>
                                        <p:cTn id="116" dur="1" fill="hold">
                                          <p:stCondLst>
                                            <p:cond delay="0"/>
                                          </p:stCondLst>
                                        </p:cTn>
                                        <p:tgtEl>
                                          <p:spTgt spid="61"/>
                                        </p:tgtEl>
                                        <p:attrNameLst>
                                          <p:attrName>style.visibility</p:attrName>
                                        </p:attrNameLst>
                                      </p:cBhvr>
                                      <p:to>
                                        <p:strVal val="visible"/>
                                      </p:to>
                                    </p:set>
                                    <p:animEffect transition="in" filter="wipe(up)">
                                      <p:cBhvr>
                                        <p:cTn id="117" dur="500"/>
                                        <p:tgtEl>
                                          <p:spTgt spid="61"/>
                                        </p:tgtEl>
                                      </p:cBhvr>
                                    </p:animEffect>
                                  </p:childTnLst>
                                </p:cTn>
                              </p:par>
                            </p:childTnLst>
                          </p:cTn>
                        </p:par>
                        <p:par>
                          <p:cTn id="118" fill="hold">
                            <p:stCondLst>
                              <p:cond delay="1500"/>
                            </p:stCondLst>
                            <p:childTnLst>
                              <p:par>
                                <p:cTn id="119" presetID="1" presetClass="entr" presetSubtype="0" fill="hold" grpId="0" nodeType="after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childTnLst>
                          </p:cTn>
                        </p:par>
                        <p:par>
                          <p:cTn id="121" fill="hold">
                            <p:stCondLst>
                              <p:cond delay="1500"/>
                            </p:stCondLst>
                            <p:childTnLst>
                              <p:par>
                                <p:cTn id="122" presetID="18" presetClass="entr" presetSubtype="6" fill="hold" grpId="0" nodeType="after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strips(downRight)">
                                      <p:cBhvr>
                                        <p:cTn id="124" dur="500"/>
                                        <p:tgtEl>
                                          <p:spTgt spid="56"/>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51"/>
                                        </p:tgtEl>
                                        <p:attrNameLst>
                                          <p:attrName>style.visibility</p:attrName>
                                        </p:attrNameLst>
                                      </p:cBhvr>
                                      <p:to>
                                        <p:strVal val="visible"/>
                                      </p:to>
                                    </p:set>
                                    <p:animEffect transition="in" filter="fade">
                                      <p:cBhvr>
                                        <p:cTn id="129" dur="500"/>
                                        <p:tgtEl>
                                          <p:spTgt spid="51"/>
                                        </p:tgtEl>
                                      </p:cBhvr>
                                    </p:animEffect>
                                  </p:childTnLst>
                                </p:cTn>
                              </p:par>
                            </p:childTnLst>
                          </p:cTn>
                        </p:par>
                        <p:par>
                          <p:cTn id="130" fill="hold">
                            <p:stCondLst>
                              <p:cond delay="500"/>
                            </p:stCondLst>
                            <p:childTnLst>
                              <p:par>
                                <p:cTn id="131" presetID="53" presetClass="entr" presetSubtype="16" fill="hold" nodeType="afterEffect">
                                  <p:stCondLst>
                                    <p:cond delay="0"/>
                                  </p:stCondLst>
                                  <p:childTnLst>
                                    <p:set>
                                      <p:cBhvr>
                                        <p:cTn id="132" dur="1" fill="hold">
                                          <p:stCondLst>
                                            <p:cond delay="0"/>
                                          </p:stCondLst>
                                        </p:cTn>
                                        <p:tgtEl>
                                          <p:spTgt spid="1028"/>
                                        </p:tgtEl>
                                        <p:attrNameLst>
                                          <p:attrName>style.visibility</p:attrName>
                                        </p:attrNameLst>
                                      </p:cBhvr>
                                      <p:to>
                                        <p:strVal val="visible"/>
                                      </p:to>
                                    </p:set>
                                    <p:anim calcmode="lin" valueType="num">
                                      <p:cBhvr>
                                        <p:cTn id="133" dur="500" fill="hold"/>
                                        <p:tgtEl>
                                          <p:spTgt spid="1028"/>
                                        </p:tgtEl>
                                        <p:attrNameLst>
                                          <p:attrName>ppt_w</p:attrName>
                                        </p:attrNameLst>
                                      </p:cBhvr>
                                      <p:tavLst>
                                        <p:tav tm="0">
                                          <p:val>
                                            <p:fltVal val="0"/>
                                          </p:val>
                                        </p:tav>
                                        <p:tav tm="100000">
                                          <p:val>
                                            <p:strVal val="#ppt_w"/>
                                          </p:val>
                                        </p:tav>
                                      </p:tavLst>
                                    </p:anim>
                                    <p:anim calcmode="lin" valueType="num">
                                      <p:cBhvr>
                                        <p:cTn id="134" dur="500" fill="hold"/>
                                        <p:tgtEl>
                                          <p:spTgt spid="1028"/>
                                        </p:tgtEl>
                                        <p:attrNameLst>
                                          <p:attrName>ppt_h</p:attrName>
                                        </p:attrNameLst>
                                      </p:cBhvr>
                                      <p:tavLst>
                                        <p:tav tm="0">
                                          <p:val>
                                            <p:fltVal val="0"/>
                                          </p:val>
                                        </p:tav>
                                        <p:tav tm="100000">
                                          <p:val>
                                            <p:strVal val="#ppt_h"/>
                                          </p:val>
                                        </p:tav>
                                      </p:tavLst>
                                    </p:anim>
                                    <p:animEffect transition="in" filter="fade">
                                      <p:cBhvr>
                                        <p:cTn id="135" dur="500"/>
                                        <p:tgtEl>
                                          <p:spTgt spid="1028"/>
                                        </p:tgtEl>
                                      </p:cBhvr>
                                    </p:animEffect>
                                  </p:childTnLst>
                                </p:cTn>
                              </p:par>
                            </p:childTnLst>
                          </p:cTn>
                        </p:par>
                        <p:par>
                          <p:cTn id="136" fill="hold">
                            <p:stCondLst>
                              <p:cond delay="1000"/>
                            </p:stCondLst>
                            <p:childTnLst>
                              <p:par>
                                <p:cTn id="137" presetID="22" presetClass="entr" presetSubtype="8" fill="hold" grpId="0" nodeType="after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left)">
                                      <p:cBhvr>
                                        <p:cTn id="139" dur="500"/>
                                        <p:tgtEl>
                                          <p:spTgt spid="63"/>
                                        </p:tgtEl>
                                      </p:cBhvr>
                                    </p:animEffect>
                                  </p:childTnLst>
                                </p:cTn>
                              </p:par>
                            </p:childTnLst>
                          </p:cTn>
                        </p:par>
                        <p:par>
                          <p:cTn id="140" fill="hold">
                            <p:stCondLst>
                              <p:cond delay="1500"/>
                            </p:stCondLst>
                            <p:childTnLst>
                              <p:par>
                                <p:cTn id="141" presetID="1" presetClass="entr" presetSubtype="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childTnLst>
                                </p:cTn>
                              </p:par>
                            </p:childTnLst>
                          </p:cTn>
                        </p:par>
                        <p:par>
                          <p:cTn id="143" fill="hold">
                            <p:stCondLst>
                              <p:cond delay="1500"/>
                            </p:stCondLst>
                            <p:childTnLst>
                              <p:par>
                                <p:cTn id="144" presetID="18" presetClass="entr" presetSubtype="6" fill="hold" grpId="0" nodeType="after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strips(downRight)">
                                      <p:cBhvr>
                                        <p:cTn id="14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0" grpId="0"/>
      <p:bldP spid="36" grpId="0"/>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8" grpId="0"/>
      <p:bldP spid="59" grpId="0" animBg="1"/>
      <p:bldP spid="60" grpId="0" animBg="1"/>
      <p:bldP spid="61" grpId="0" animBg="1"/>
      <p:bldP spid="62" grpId="0" animBg="1"/>
      <p:bldP spid="63" grpId="0" animBg="1"/>
      <p:bldP spid="64" grpId="0" animBg="1"/>
      <p:bldP spid="65" grpId="0"/>
      <p:bldP spid="66" grpId="0"/>
      <p:bldP spid="67" grpId="0"/>
      <p:bldP spid="68" grpId="0"/>
      <p:bldP spid="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11592" r="11949"/>
          <a:stretch/>
        </p:blipFill>
        <p:spPr>
          <a:xfrm>
            <a:off x="-116114" y="0"/>
            <a:ext cx="9332685" cy="6857999"/>
          </a:xfrm>
          <a:prstGeom prst="rect">
            <a:avLst/>
          </a:prstGeom>
        </p:spPr>
      </p:pic>
      <p:sp>
        <p:nvSpPr>
          <p:cNvPr id="10" name="Shape 97"/>
          <p:cNvSpPr/>
          <p:nvPr/>
        </p:nvSpPr>
        <p:spPr>
          <a:xfrm>
            <a:off x="3229049" y="2288950"/>
            <a:ext cx="2685902" cy="26859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026374" y="2984992"/>
            <a:ext cx="3091247"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Questions?</a:t>
            </a:r>
            <a:endParaRPr lang="en-GB" sz="4000" dirty="0">
              <a:solidFill>
                <a:schemeClr val="bg1"/>
              </a:solidFill>
              <a:latin typeface="Calibri Light" panose="020F0302020204030204" pitchFamily="34" charset="0"/>
            </a:endParaRPr>
          </a:p>
        </p:txBody>
      </p:sp>
      <p:sp>
        <p:nvSpPr>
          <p:cNvPr id="3" name="Rectangle 2"/>
          <p:cNvSpPr/>
          <p:nvPr/>
        </p:nvSpPr>
        <p:spPr>
          <a:xfrm>
            <a:off x="3341811" y="3686765"/>
            <a:ext cx="2573140" cy="276999"/>
          </a:xfrm>
          <a:prstGeom prst="rect">
            <a:avLst/>
          </a:prstGeom>
        </p:spPr>
        <p:txBody>
          <a:bodyPr wrap="none">
            <a:spAutoFit/>
          </a:bodyPr>
          <a:lstStyle/>
          <a:p>
            <a:r>
              <a:rPr lang="en-US" sz="1200" dirty="0" smtClean="0">
                <a:solidFill>
                  <a:schemeClr val="bg1"/>
                </a:solidFill>
                <a:latin typeface="Arial" panose="020B0604020202020204" pitchFamily="34" charset="0"/>
              </a:rPr>
              <a:t>https://ph.linkedin.com/in/mcabanlit</a:t>
            </a:r>
            <a:endParaRPr lang="en-US" sz="1200" dirty="0">
              <a:solidFill>
                <a:schemeClr val="bg1"/>
              </a:solidFill>
            </a:endParaRPr>
          </a:p>
        </p:txBody>
      </p:sp>
      <p:sp>
        <p:nvSpPr>
          <p:cNvPr id="15" name="Rectangle 14"/>
          <p:cNvSpPr/>
          <p:nvPr/>
        </p:nvSpPr>
        <p:spPr>
          <a:xfrm>
            <a:off x="3516259" y="3958615"/>
            <a:ext cx="2111475" cy="276999"/>
          </a:xfrm>
          <a:prstGeom prst="rect">
            <a:avLst/>
          </a:prstGeom>
        </p:spPr>
        <p:txBody>
          <a:bodyPr wrap="none">
            <a:spAutoFit/>
          </a:bodyPr>
          <a:lstStyle/>
          <a:p>
            <a:r>
              <a:rPr lang="en-US" sz="1200" dirty="0" smtClean="0">
                <a:solidFill>
                  <a:schemeClr val="bg1"/>
                </a:solidFill>
                <a:latin typeface="Arial" panose="020B0604020202020204" pitchFamily="34" charset="0"/>
              </a:rPr>
              <a:t>mharkiecabanlit@gmail.com</a:t>
            </a:r>
            <a:endParaRPr lang="en-US" sz="1200" dirty="0">
              <a:solidFill>
                <a:schemeClr val="bg1"/>
              </a:solidFill>
            </a:endParaRPr>
          </a:p>
        </p:txBody>
      </p:sp>
    </p:spTree>
    <p:extLst>
      <p:ext uri="{BB962C8B-B14F-4D97-AF65-F5344CB8AC3E}">
        <p14:creationId xmlns:p14="http://schemas.microsoft.com/office/powerpoint/2010/main" val="13336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downRight)">
                                      <p:cBhvr>
                                        <p:cTn id="11" dur="500"/>
                                        <p:tgtEl>
                                          <p:spTgt spid="1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3"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11592" r="11949"/>
          <a:stretch/>
        </p:blipFill>
        <p:spPr>
          <a:xfrm>
            <a:off x="-116114" y="0"/>
            <a:ext cx="9332685" cy="6857999"/>
          </a:xfrm>
          <a:prstGeom prst="rect">
            <a:avLst/>
          </a:prstGeom>
        </p:spPr>
      </p:pic>
      <p:sp>
        <p:nvSpPr>
          <p:cNvPr id="10" name="Shape 97"/>
          <p:cNvSpPr/>
          <p:nvPr/>
        </p:nvSpPr>
        <p:spPr>
          <a:xfrm>
            <a:off x="3229049" y="2288950"/>
            <a:ext cx="2685902" cy="26859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004604" y="3343360"/>
            <a:ext cx="3091247"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Thank you!</a:t>
            </a:r>
            <a:endParaRPr lang="en-GB" sz="4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365099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2"/>
                                        </p:tgtEl>
                                        <p:attrNameLst>
                                          <p:attrName>ppt_w</p:attrName>
                                        </p:attrNameLst>
                                      </p:cBhvr>
                                      <p:tavLst>
                                        <p:tav tm="0">
                                          <p:val>
                                            <p:strVal val="ppt_w"/>
                                          </p:val>
                                        </p:tav>
                                        <p:tav tm="100000">
                                          <p:val>
                                            <p:fltVal val="0"/>
                                          </p:val>
                                        </p:tav>
                                      </p:tavLst>
                                    </p:anim>
                                    <p:anim calcmode="lin" valueType="num">
                                      <p:cBhvr>
                                        <p:cTn id="7" dur="500"/>
                                        <p:tgtEl>
                                          <p:spTgt spid="12"/>
                                        </p:tgtEl>
                                        <p:attrNameLst>
                                          <p:attrName>ppt_h</p:attrName>
                                        </p:attrNameLst>
                                      </p:cBhvr>
                                      <p:tavLst>
                                        <p:tav tm="0">
                                          <p:val>
                                            <p:strVal val="ppt_h"/>
                                          </p:val>
                                        </p:tav>
                                        <p:tav tm="100000">
                                          <p:val>
                                            <p:fltVal val="0"/>
                                          </p:val>
                                        </p:tav>
                                      </p:tavLst>
                                    </p:anim>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par>
                          <p:cTn id="10" fill="hold">
                            <p:stCondLst>
                              <p:cond delay="500"/>
                            </p:stCondLst>
                            <p:childTnLst>
                              <p:par>
                                <p:cTn id="11" presetID="53" presetClass="exit" presetSubtype="32" fill="hold" grpId="0" nodeType="afterEffect">
                                  <p:stCondLst>
                                    <p:cond delay="0"/>
                                  </p:stCondLst>
                                  <p:childTnLst>
                                    <p:anim calcmode="lin" valueType="num">
                                      <p:cBhvr>
                                        <p:cTn id="12" dur="500"/>
                                        <p:tgtEl>
                                          <p:spTgt spid="10"/>
                                        </p:tgtEl>
                                        <p:attrNameLst>
                                          <p:attrName>ppt_w</p:attrName>
                                        </p:attrNameLst>
                                      </p:cBhvr>
                                      <p:tavLst>
                                        <p:tav tm="0">
                                          <p:val>
                                            <p:strVal val="ppt_w"/>
                                          </p:val>
                                        </p:tav>
                                        <p:tav tm="100000">
                                          <p:val>
                                            <p:fltVal val="0"/>
                                          </p:val>
                                        </p:tav>
                                      </p:tavLst>
                                    </p:anim>
                                    <p:anim calcmode="lin" valueType="num">
                                      <p:cBhvr>
                                        <p:cTn id="13" dur="500"/>
                                        <p:tgtEl>
                                          <p:spTgt spid="10"/>
                                        </p:tgtEl>
                                        <p:attrNameLst>
                                          <p:attrName>ppt_h</p:attrName>
                                        </p:attrNameLst>
                                      </p:cBhvr>
                                      <p:tavLst>
                                        <p:tav tm="0">
                                          <p:val>
                                            <p:strVal val="ppt_h"/>
                                          </p:val>
                                        </p:tav>
                                        <p:tav tm="100000">
                                          <p:val>
                                            <p:fltVal val="0"/>
                                          </p:val>
                                        </p:tav>
                                      </p:tavLst>
                                    </p:anim>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5678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9"/>
          <p:cNvSpPr/>
          <p:nvPr/>
        </p:nvSpPr>
        <p:spPr>
          <a:xfrm>
            <a:off x="0" y="6035322"/>
            <a:ext cx="9144000" cy="847849"/>
          </a:xfrm>
          <a:prstGeom prst="rect">
            <a:avLst/>
          </a:prstGeom>
          <a:solidFill>
            <a:schemeClr val="bg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6" name="Shape 39"/>
          <p:cNvSpPr/>
          <p:nvPr/>
        </p:nvSpPr>
        <p:spPr>
          <a:xfrm>
            <a:off x="800099" y="2773075"/>
            <a:ext cx="7543801" cy="4110096"/>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1138602" y="3034396"/>
            <a:ext cx="6902307" cy="2025170"/>
          </a:xfrm>
          <a:prstGeom prst="rect">
            <a:avLst/>
          </a:prstGeom>
          <a:noFill/>
        </p:spPr>
        <p:txBody>
          <a:bodyPr wrap="square" lIns="0" tIns="0" rIns="0" bIns="0" rtlCol="0">
            <a:spAutoFit/>
          </a:bodyPr>
          <a:lstStyle/>
          <a:p>
            <a:pPr algn="ctr">
              <a:lnSpc>
                <a:spcPts val="4000"/>
              </a:lnSpc>
            </a:pPr>
            <a:r>
              <a:rPr lang="en-US" sz="2800" dirty="0" smtClean="0">
                <a:solidFill>
                  <a:schemeClr val="bg1"/>
                </a:solidFill>
                <a:latin typeface="Calibri Light" panose="020F0302020204030204" pitchFamily="34" charset="0"/>
              </a:rPr>
              <a:t>Improving River Navigation Systems While Preserving Oyster Farms: </a:t>
            </a:r>
          </a:p>
          <a:p>
            <a:pPr algn="ctr">
              <a:lnSpc>
                <a:spcPts val="4000"/>
              </a:lnSpc>
            </a:pPr>
            <a:r>
              <a:rPr lang="en-US" sz="2800" dirty="0" smtClean="0">
                <a:solidFill>
                  <a:schemeClr val="bg1"/>
                </a:solidFill>
                <a:latin typeface="Calibri Light" panose="020F0302020204030204" pitchFamily="34" charset="0"/>
              </a:rPr>
              <a:t>A Site Suitability Analysis For Aquaculture Features Along Hinigaran River</a:t>
            </a:r>
            <a:endParaRPr lang="en-GB" sz="2800" dirty="0">
              <a:solidFill>
                <a:schemeClr val="bg1"/>
              </a:solidFill>
              <a:latin typeface="Calibri Light" panose="020F0302020204030204" pitchFamily="34" charset="0"/>
            </a:endParaRPr>
          </a:p>
        </p:txBody>
      </p:sp>
      <p:sp>
        <p:nvSpPr>
          <p:cNvPr id="11" name="TextBox 10"/>
          <p:cNvSpPr txBox="1"/>
          <p:nvPr/>
        </p:nvSpPr>
        <p:spPr>
          <a:xfrm>
            <a:off x="3039568" y="5495541"/>
            <a:ext cx="3100376" cy="230832"/>
          </a:xfrm>
          <a:prstGeom prst="rect">
            <a:avLst/>
          </a:prstGeom>
          <a:noFill/>
        </p:spPr>
        <p:txBody>
          <a:bodyPr wrap="square" lIns="0" tIns="0" rIns="0" bIns="0" rtlCol="0">
            <a:spAutoFit/>
          </a:bodyPr>
          <a:lstStyle/>
          <a:p>
            <a:pPr algn="ctr"/>
            <a:r>
              <a:rPr lang="en-GB" sz="1500" b="1" dirty="0" smtClean="0">
                <a:solidFill>
                  <a:schemeClr val="bg1"/>
                </a:solidFill>
                <a:latin typeface="Calibri" panose="020F0502020204030204" pitchFamily="34" charset="0"/>
              </a:rPr>
              <a:t>M. A. Cabanlit</a:t>
            </a:r>
            <a:endParaRPr lang="en-GB" sz="1500" b="1" dirty="0">
              <a:solidFill>
                <a:schemeClr val="bg1"/>
              </a:solidFill>
              <a:latin typeface="Calibri" panose="020F0502020204030204" pitchFamily="34" charset="0"/>
            </a:endParaRPr>
          </a:p>
        </p:txBody>
      </p:sp>
      <p:sp>
        <p:nvSpPr>
          <p:cNvPr id="12" name="TextBox 11"/>
          <p:cNvSpPr txBox="1"/>
          <p:nvPr/>
        </p:nvSpPr>
        <p:spPr>
          <a:xfrm>
            <a:off x="3204667" y="5744820"/>
            <a:ext cx="2738823"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Research Associate</a:t>
            </a:r>
            <a:endParaRPr lang="en-GB" sz="900" dirty="0">
              <a:solidFill>
                <a:schemeClr val="bg1"/>
              </a:solidFill>
              <a:latin typeface="Calibri" panose="020F0502020204030204" pitchFamily="34" charset="0"/>
            </a:endParaRPr>
          </a:p>
        </p:txBody>
      </p:sp>
      <p:sp>
        <p:nvSpPr>
          <p:cNvPr id="13" name="Text Placeholder 2"/>
          <p:cNvSpPr>
            <a:spLocks noGrp="1"/>
          </p:cNvSpPr>
          <p:nvPr>
            <p:ph type="body" sz="quarter" idx="11"/>
          </p:nvPr>
        </p:nvSpPr>
        <p:spPr>
          <a:xfrm>
            <a:off x="1514475" y="1821677"/>
            <a:ext cx="6257925" cy="259613"/>
          </a:xfrm>
          <a:noFill/>
        </p:spPr>
        <p:txBody>
          <a:bodyPr anchor="ctr">
            <a:noAutofit/>
          </a:bodyPr>
          <a:lstStyle/>
          <a:p>
            <a:pPr algn="ctr"/>
            <a:r>
              <a:rPr lang="en-GB" sz="2500" dirty="0" smtClean="0"/>
              <a:t>University of the Philippines Cebu</a:t>
            </a:r>
            <a:endParaRPr lang="en-GB" sz="2500" dirty="0"/>
          </a:p>
        </p:txBody>
      </p:sp>
      <p:sp>
        <p:nvSpPr>
          <p:cNvPr id="14" name="TextBox 13"/>
          <p:cNvSpPr txBox="1"/>
          <p:nvPr/>
        </p:nvSpPr>
        <p:spPr>
          <a:xfrm>
            <a:off x="3908855" y="2157590"/>
            <a:ext cx="1330446" cy="230832"/>
          </a:xfrm>
          <a:prstGeom prst="rect">
            <a:avLst/>
          </a:prstGeom>
          <a:noFill/>
        </p:spPr>
        <p:txBody>
          <a:bodyPr wrap="square" lIns="0" tIns="0" rIns="0" bIns="0" rtlCol="0">
            <a:spAutoFit/>
          </a:bodyPr>
          <a:lstStyle/>
          <a:p>
            <a:pPr algn="ctr"/>
            <a:r>
              <a:rPr lang="en-GB" sz="1500" b="1" dirty="0" smtClean="0">
                <a:solidFill>
                  <a:schemeClr val="tx1">
                    <a:lumMod val="75000"/>
                    <a:lumOff val="25000"/>
                  </a:schemeClr>
                </a:solidFill>
                <a:latin typeface="Calibri" panose="020F0502020204030204" pitchFamily="34" charset="0"/>
              </a:rPr>
              <a:t>Phil – LiDAR 2</a:t>
            </a:r>
            <a:endParaRPr lang="en-GB" sz="1500" b="1" dirty="0">
              <a:solidFill>
                <a:schemeClr val="tx1">
                  <a:lumMod val="75000"/>
                  <a:lumOff val="25000"/>
                </a:schemeClr>
              </a:solidFill>
              <a:latin typeface="Calibri" panose="020F0502020204030204"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248" y="1213539"/>
            <a:ext cx="527047" cy="531838"/>
          </a:xfrm>
          <a:prstGeom prst="rect">
            <a:avLst/>
          </a:prstGeom>
        </p:spPr>
      </p:pic>
    </p:spTree>
    <p:extLst>
      <p:ext uri="{BB962C8B-B14F-4D97-AF65-F5344CB8AC3E}">
        <p14:creationId xmlns:p14="http://schemas.microsoft.com/office/powerpoint/2010/main" val="409059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8" presetClass="entr" presetSubtype="6"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trips(downRight)">
                                      <p:cBhvr>
                                        <p:cTn id="24" dur="500"/>
                                        <p:tgtEl>
                                          <p:spTgt spid="10"/>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3" grpId="0" build="p"/>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r="5528"/>
          <a:stretch/>
        </p:blipFill>
        <p:spPr>
          <a:xfrm>
            <a:off x="-5118060" y="0"/>
            <a:ext cx="11538082" cy="6862076"/>
          </a:xfrm>
          <a:prstGeom prst="trapezoid">
            <a:avLst>
              <a:gd name="adj" fmla="val 54571"/>
            </a:avLst>
          </a:prstGeom>
        </p:spPr>
      </p:pic>
      <p:sp>
        <p:nvSpPr>
          <p:cNvPr id="40" name="Title 1"/>
          <p:cNvSpPr>
            <a:spLocks noGrp="1"/>
          </p:cNvSpPr>
          <p:nvPr>
            <p:ph type="ctrTitle"/>
          </p:nvPr>
        </p:nvSpPr>
        <p:spPr>
          <a:xfrm>
            <a:off x="2092327" y="1066802"/>
            <a:ext cx="7758044" cy="746277"/>
          </a:xfrm>
        </p:spPr>
        <p:txBody>
          <a:bodyPr/>
          <a:lstStyle/>
          <a:p>
            <a:pPr lvl="0" algn="ctr"/>
            <a:r>
              <a:rPr lang="en-GB" sz="4000" dirty="0" smtClean="0"/>
              <a:t>Contents</a:t>
            </a:r>
            <a:endParaRPr lang="en-GB" sz="40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4</a:t>
            </a:r>
            <a:endParaRPr lang="en-GB" sz="1200" b="1" dirty="0"/>
          </a:p>
        </p:txBody>
      </p:sp>
      <p:sp>
        <p:nvSpPr>
          <p:cNvPr id="56" name="Text Placeholder 2"/>
          <p:cNvSpPr>
            <a:spLocks noGrp="1"/>
          </p:cNvSpPr>
          <p:nvPr>
            <p:ph type="body" sz="quarter" idx="11"/>
          </p:nvPr>
        </p:nvSpPr>
        <p:spPr>
          <a:xfrm>
            <a:off x="4496697" y="2272602"/>
            <a:ext cx="2564434" cy="295275"/>
          </a:xfrm>
          <a:noFill/>
        </p:spPr>
        <p:txBody>
          <a:bodyPr anchor="ctr">
            <a:normAutofit lnSpcReduction="10000"/>
          </a:bodyPr>
          <a:lstStyle/>
          <a:p>
            <a:r>
              <a:rPr lang="en-GB" sz="1500" dirty="0" smtClean="0"/>
              <a:t>Introduction</a:t>
            </a:r>
            <a:endParaRPr lang="en-GB" sz="1500" dirty="0"/>
          </a:p>
        </p:txBody>
      </p:sp>
      <p:sp>
        <p:nvSpPr>
          <p:cNvPr id="58" name="Text Placeholder 2"/>
          <p:cNvSpPr>
            <a:spLocks noGrp="1"/>
          </p:cNvSpPr>
          <p:nvPr>
            <p:ph type="body" sz="quarter" idx="11"/>
          </p:nvPr>
        </p:nvSpPr>
        <p:spPr>
          <a:xfrm>
            <a:off x="4787825" y="2859397"/>
            <a:ext cx="2786236" cy="295275"/>
          </a:xfrm>
          <a:noFill/>
        </p:spPr>
        <p:txBody>
          <a:bodyPr anchor="ctr">
            <a:normAutofit lnSpcReduction="10000"/>
          </a:bodyPr>
          <a:lstStyle/>
          <a:p>
            <a:r>
              <a:rPr lang="en-GB" sz="1500" dirty="0" smtClean="0"/>
              <a:t>Methodology</a:t>
            </a:r>
            <a:endParaRPr lang="en-GB" sz="1500" dirty="0"/>
          </a:p>
        </p:txBody>
      </p:sp>
      <p:sp>
        <p:nvSpPr>
          <p:cNvPr id="60" name="Text Placeholder 2"/>
          <p:cNvSpPr>
            <a:spLocks noGrp="1"/>
          </p:cNvSpPr>
          <p:nvPr>
            <p:ph type="body" sz="quarter" idx="11"/>
          </p:nvPr>
        </p:nvSpPr>
        <p:spPr>
          <a:xfrm>
            <a:off x="5137805" y="3442168"/>
            <a:ext cx="2564434" cy="295275"/>
          </a:xfrm>
          <a:noFill/>
        </p:spPr>
        <p:txBody>
          <a:bodyPr anchor="ctr">
            <a:normAutofit lnSpcReduction="10000"/>
          </a:bodyPr>
          <a:lstStyle/>
          <a:p>
            <a:r>
              <a:rPr lang="en-GB" sz="1500" dirty="0" smtClean="0"/>
              <a:t>Results </a:t>
            </a:r>
            <a:endParaRPr lang="en-GB" sz="1500" dirty="0"/>
          </a:p>
        </p:txBody>
      </p:sp>
      <p:sp>
        <p:nvSpPr>
          <p:cNvPr id="62" name="Text Placeholder 2"/>
          <p:cNvSpPr>
            <a:spLocks noGrp="1"/>
          </p:cNvSpPr>
          <p:nvPr>
            <p:ph type="body" sz="quarter" idx="11"/>
          </p:nvPr>
        </p:nvSpPr>
        <p:spPr>
          <a:xfrm>
            <a:off x="5860212" y="4613137"/>
            <a:ext cx="2786236" cy="295275"/>
          </a:xfrm>
          <a:noFill/>
        </p:spPr>
        <p:txBody>
          <a:bodyPr anchor="ctr">
            <a:noAutofit/>
          </a:bodyPr>
          <a:lstStyle/>
          <a:p>
            <a:r>
              <a:rPr lang="en-GB" sz="1500" dirty="0" smtClean="0"/>
              <a:t>Recommendations</a:t>
            </a:r>
            <a:endParaRPr lang="en-GB" sz="1500" dirty="0"/>
          </a:p>
        </p:txBody>
      </p:sp>
      <p:grpSp>
        <p:nvGrpSpPr>
          <p:cNvPr id="4" name="Group 3"/>
          <p:cNvGrpSpPr/>
          <p:nvPr/>
        </p:nvGrpSpPr>
        <p:grpSpPr>
          <a:xfrm>
            <a:off x="3558774" y="2299472"/>
            <a:ext cx="808717" cy="237862"/>
            <a:chOff x="3867168" y="3016655"/>
            <a:chExt cx="808717" cy="237862"/>
          </a:xfrm>
        </p:grpSpPr>
        <p:sp>
          <p:nvSpPr>
            <p:cNvPr id="48" name="Shape 1215"/>
            <p:cNvSpPr/>
            <p:nvPr/>
          </p:nvSpPr>
          <p:spPr>
            <a:xfrm>
              <a:off x="3867168" y="30166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TextBox 63"/>
            <p:cNvSpPr txBox="1"/>
            <p:nvPr/>
          </p:nvSpPr>
          <p:spPr>
            <a:xfrm>
              <a:off x="3867168" y="30617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01</a:t>
              </a:r>
              <a:endParaRPr lang="en-GB" sz="900" dirty="0">
                <a:solidFill>
                  <a:schemeClr val="bg1"/>
                </a:solidFill>
                <a:latin typeface="Calibri" panose="020F0502020204030204" pitchFamily="34" charset="0"/>
              </a:endParaRPr>
            </a:p>
          </p:txBody>
        </p:sp>
      </p:grpSp>
      <p:grpSp>
        <p:nvGrpSpPr>
          <p:cNvPr id="5" name="Group 4"/>
          <p:cNvGrpSpPr/>
          <p:nvPr/>
        </p:nvGrpSpPr>
        <p:grpSpPr>
          <a:xfrm>
            <a:off x="4133665" y="3473719"/>
            <a:ext cx="808715" cy="237860"/>
            <a:chOff x="4201918" y="3598063"/>
            <a:chExt cx="808715" cy="237860"/>
          </a:xfrm>
        </p:grpSpPr>
        <p:sp>
          <p:nvSpPr>
            <p:cNvPr id="49" name="Shape 1218"/>
            <p:cNvSpPr/>
            <p:nvPr/>
          </p:nvSpPr>
          <p:spPr>
            <a:xfrm>
              <a:off x="4201918" y="3598063"/>
              <a:ext cx="808715" cy="237860"/>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TextBox 64"/>
            <p:cNvSpPr txBox="1"/>
            <p:nvPr/>
          </p:nvSpPr>
          <p:spPr>
            <a:xfrm>
              <a:off x="4201918" y="3644901"/>
              <a:ext cx="808715"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03</a:t>
              </a:r>
              <a:endParaRPr lang="en-GB" sz="900" dirty="0">
                <a:solidFill>
                  <a:schemeClr val="bg1"/>
                </a:solidFill>
                <a:latin typeface="Calibri" panose="020F0502020204030204" pitchFamily="34" charset="0"/>
              </a:endParaRPr>
            </a:p>
          </p:txBody>
        </p:sp>
      </p:grpSp>
      <p:grpSp>
        <p:nvGrpSpPr>
          <p:cNvPr id="8" name="Group 7"/>
          <p:cNvGrpSpPr/>
          <p:nvPr/>
        </p:nvGrpSpPr>
        <p:grpSpPr>
          <a:xfrm>
            <a:off x="4508201" y="4058626"/>
            <a:ext cx="808709" cy="237863"/>
            <a:chOff x="4538023" y="4179470"/>
            <a:chExt cx="808709" cy="237863"/>
          </a:xfrm>
        </p:grpSpPr>
        <p:sp>
          <p:nvSpPr>
            <p:cNvPr id="50" name="Shape 1221"/>
            <p:cNvSpPr/>
            <p:nvPr/>
          </p:nvSpPr>
          <p:spPr>
            <a:xfrm>
              <a:off x="4538023" y="4179470"/>
              <a:ext cx="808709"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6" name="TextBox 65"/>
            <p:cNvSpPr txBox="1"/>
            <p:nvPr/>
          </p:nvSpPr>
          <p:spPr>
            <a:xfrm>
              <a:off x="4538023" y="4232326"/>
              <a:ext cx="808709"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04</a:t>
              </a:r>
              <a:endParaRPr lang="en-GB" sz="900" dirty="0">
                <a:solidFill>
                  <a:schemeClr val="bg1"/>
                </a:solidFill>
                <a:latin typeface="Calibri" panose="020F0502020204030204" pitchFamily="34" charset="0"/>
              </a:endParaRPr>
            </a:p>
          </p:txBody>
        </p:sp>
      </p:grpSp>
      <p:grpSp>
        <p:nvGrpSpPr>
          <p:cNvPr id="9" name="Group 8"/>
          <p:cNvGrpSpPr/>
          <p:nvPr/>
        </p:nvGrpSpPr>
        <p:grpSpPr>
          <a:xfrm>
            <a:off x="4882919" y="4637578"/>
            <a:ext cx="808714" cy="237863"/>
            <a:chOff x="4874128" y="4760878"/>
            <a:chExt cx="808714" cy="237863"/>
          </a:xfrm>
        </p:grpSpPr>
        <p:sp>
          <p:nvSpPr>
            <p:cNvPr id="51" name="Shape 1224"/>
            <p:cNvSpPr/>
            <p:nvPr/>
          </p:nvSpPr>
          <p:spPr>
            <a:xfrm>
              <a:off x="4874128" y="4760878"/>
              <a:ext cx="808714"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7" name="TextBox 66"/>
            <p:cNvSpPr txBox="1"/>
            <p:nvPr/>
          </p:nvSpPr>
          <p:spPr>
            <a:xfrm>
              <a:off x="4874128" y="4810559"/>
              <a:ext cx="808714"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05</a:t>
              </a:r>
              <a:endParaRPr lang="en-GB" sz="900" dirty="0">
                <a:solidFill>
                  <a:schemeClr val="bg1"/>
                </a:solidFill>
                <a:latin typeface="Calibri" panose="020F0502020204030204" pitchFamily="34" charset="0"/>
              </a:endParaRPr>
            </a:p>
          </p:txBody>
        </p:sp>
      </p:grpSp>
      <p:grpSp>
        <p:nvGrpSpPr>
          <p:cNvPr id="3" name="Group 2"/>
          <p:cNvGrpSpPr/>
          <p:nvPr/>
        </p:nvGrpSpPr>
        <p:grpSpPr>
          <a:xfrm>
            <a:off x="3852685" y="2892161"/>
            <a:ext cx="808717" cy="237862"/>
            <a:chOff x="4019568" y="3169055"/>
            <a:chExt cx="808717" cy="237862"/>
          </a:xfrm>
        </p:grpSpPr>
        <p:sp>
          <p:nvSpPr>
            <p:cNvPr id="27" name="Shape 1215"/>
            <p:cNvSpPr/>
            <p:nvPr/>
          </p:nvSpPr>
          <p:spPr>
            <a:xfrm>
              <a:off x="4019568" y="31690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8" name="TextBox 27"/>
            <p:cNvSpPr txBox="1"/>
            <p:nvPr/>
          </p:nvSpPr>
          <p:spPr>
            <a:xfrm>
              <a:off x="4019568" y="32141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02</a:t>
              </a:r>
              <a:endParaRPr lang="en-GB" sz="900" dirty="0">
                <a:solidFill>
                  <a:schemeClr val="bg1"/>
                </a:solidFill>
                <a:latin typeface="Calibri" panose="020F0502020204030204" pitchFamily="34" charset="0"/>
              </a:endParaRPr>
            </a:p>
          </p:txBody>
        </p:sp>
      </p:grpSp>
      <p:sp>
        <p:nvSpPr>
          <p:cNvPr id="35" name="Text Placeholder 2"/>
          <p:cNvSpPr>
            <a:spLocks noGrp="1"/>
          </p:cNvSpPr>
          <p:nvPr>
            <p:ph type="body" sz="quarter" idx="11"/>
          </p:nvPr>
        </p:nvSpPr>
        <p:spPr>
          <a:xfrm>
            <a:off x="5458360" y="4012606"/>
            <a:ext cx="2564434" cy="295275"/>
          </a:xfrm>
          <a:noFill/>
        </p:spPr>
        <p:txBody>
          <a:bodyPr anchor="ctr">
            <a:normAutofit lnSpcReduction="10000"/>
          </a:bodyPr>
          <a:lstStyle/>
          <a:p>
            <a:r>
              <a:rPr lang="en-GB" sz="1500" dirty="0" smtClean="0"/>
              <a:t>Conclusion</a:t>
            </a:r>
            <a:endParaRPr lang="en-GB" sz="1500" dirty="0"/>
          </a:p>
        </p:txBody>
      </p:sp>
    </p:spTree>
    <p:extLst>
      <p:ext uri="{BB962C8B-B14F-4D97-AF65-F5344CB8AC3E}">
        <p14:creationId xmlns:p14="http://schemas.microsoft.com/office/powerpoint/2010/main" val="70438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xEl>
                                              <p:pRg st="0" end="0"/>
                                            </p:txEl>
                                          </p:spTgt>
                                        </p:tgtEl>
                                        <p:attrNameLst>
                                          <p:attrName>style.visibility</p:attrName>
                                        </p:attrNameLst>
                                      </p:cBhvr>
                                      <p:to>
                                        <p:strVal val="visible"/>
                                      </p:to>
                                    </p:set>
                                    <p:animEffect transition="in" filter="fade">
                                      <p:cBhvr>
                                        <p:cTn id="14" dur="500"/>
                                        <p:tgtEl>
                                          <p:spTgt spid="56">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xEl>
                                              <p:pRg st="0" end="0"/>
                                            </p:txEl>
                                          </p:spTgt>
                                        </p:tgtEl>
                                        <p:attrNameLst>
                                          <p:attrName>style.visibility</p:attrName>
                                        </p:attrNameLst>
                                      </p:cBhvr>
                                      <p:to>
                                        <p:strVal val="visible"/>
                                      </p:to>
                                    </p:set>
                                    <p:animEffect transition="in" filter="fade">
                                      <p:cBhvr>
                                        <p:cTn id="21" dur="500"/>
                                        <p:tgtEl>
                                          <p:spTgt spid="58">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xEl>
                                              <p:pRg st="0" end="0"/>
                                            </p:txEl>
                                          </p:spTgt>
                                        </p:tgtEl>
                                        <p:attrNameLst>
                                          <p:attrName>style.visibility</p:attrName>
                                        </p:attrNameLst>
                                      </p:cBhvr>
                                      <p:to>
                                        <p:strVal val="visible"/>
                                      </p:to>
                                    </p:set>
                                    <p:animEffect transition="in" filter="fade">
                                      <p:cBhvr>
                                        <p:cTn id="28" dur="500"/>
                                        <p:tgtEl>
                                          <p:spTgt spid="60">
                                            <p:txEl>
                                              <p:pRg st="0" end="0"/>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xEl>
                                              <p:pRg st="0" end="0"/>
                                            </p:txEl>
                                          </p:spTgt>
                                        </p:tgtEl>
                                        <p:attrNameLst>
                                          <p:attrName>style.visibility</p:attrName>
                                        </p:attrNameLst>
                                      </p:cBhvr>
                                      <p:to>
                                        <p:strVal val="visible"/>
                                      </p:to>
                                    </p:set>
                                    <p:animEffect transition="in" filter="fade">
                                      <p:cBhvr>
                                        <p:cTn id="35" dur="500"/>
                                        <p:tgtEl>
                                          <p:spTgt spid="35">
                                            <p:txEl>
                                              <p:pRg st="0" end="0"/>
                                            </p:txEl>
                                          </p:spTgt>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2">
                                            <p:txEl>
                                              <p:pRg st="0" end="0"/>
                                            </p:txEl>
                                          </p:spTgt>
                                        </p:tgtEl>
                                        <p:attrNameLst>
                                          <p:attrName>style.visibility</p:attrName>
                                        </p:attrNameLst>
                                      </p:cBhvr>
                                      <p:to>
                                        <p:strVal val="visible"/>
                                      </p:to>
                                    </p:set>
                                    <p:animEffect transition="in" filter="fade">
                                      <p:cBhvr>
                                        <p:cTn id="42" dur="5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6" grpId="0" build="p"/>
      <p:bldP spid="58" grpId="0" build="p"/>
      <p:bldP spid="60" grpId="0" build="p"/>
      <p:bldP spid="62" grpId="0" build="p"/>
      <p:bldP spid="3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9"/>
          <p:cNvSpPr/>
          <p:nvPr/>
        </p:nvSpPr>
        <p:spPr>
          <a:xfrm>
            <a:off x="800099" y="-9813"/>
            <a:ext cx="7543801" cy="4547220"/>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1120845" y="911908"/>
            <a:ext cx="6902307" cy="1546064"/>
          </a:xfrm>
          <a:prstGeom prst="rect">
            <a:avLst/>
          </a:prstGeom>
          <a:noFill/>
        </p:spPr>
        <p:txBody>
          <a:bodyPr wrap="square" lIns="0" tIns="0" rIns="0" bIns="0" rtlCol="0">
            <a:spAutoFit/>
          </a:bodyPr>
          <a:lstStyle/>
          <a:p>
            <a:pPr algn="ctr">
              <a:lnSpc>
                <a:spcPts val="4000"/>
              </a:lnSpc>
            </a:pPr>
            <a:r>
              <a:rPr lang="en-GB" sz="4000" dirty="0" smtClean="0">
                <a:solidFill>
                  <a:schemeClr val="bg1"/>
                </a:solidFill>
                <a:latin typeface="Calibri Light" panose="020F0302020204030204" pitchFamily="34" charset="0"/>
              </a:rPr>
              <a:t>Produce Suitable Sites </a:t>
            </a:r>
          </a:p>
          <a:p>
            <a:pPr algn="ctr">
              <a:lnSpc>
                <a:spcPts val="4000"/>
              </a:lnSpc>
            </a:pPr>
            <a:r>
              <a:rPr lang="en-GB" sz="4000" dirty="0" smtClean="0">
                <a:solidFill>
                  <a:schemeClr val="bg1"/>
                </a:solidFill>
                <a:latin typeface="Calibri Light" panose="020F0302020204030204" pitchFamily="34" charset="0"/>
              </a:rPr>
              <a:t>for </a:t>
            </a:r>
          </a:p>
          <a:p>
            <a:pPr algn="ctr">
              <a:lnSpc>
                <a:spcPts val="4000"/>
              </a:lnSpc>
            </a:pPr>
            <a:r>
              <a:rPr lang="en-GB" sz="4000" dirty="0" smtClean="0">
                <a:solidFill>
                  <a:schemeClr val="bg1"/>
                </a:solidFill>
                <a:latin typeface="Calibri Light" panose="020F0302020204030204" pitchFamily="34" charset="0"/>
              </a:rPr>
              <a:t>Oyster Culture</a:t>
            </a:r>
            <a:endParaRPr lang="en-GB" sz="4000" dirty="0">
              <a:solidFill>
                <a:schemeClr val="bg1"/>
              </a:solidFill>
              <a:latin typeface="Calibri Light" panose="020F0302020204030204" pitchFamily="34" charset="0"/>
            </a:endParaRPr>
          </a:p>
        </p:txBody>
      </p:sp>
      <p:sp>
        <p:nvSpPr>
          <p:cNvPr id="11" name="TextBox 10"/>
          <p:cNvSpPr txBox="1"/>
          <p:nvPr/>
        </p:nvSpPr>
        <p:spPr>
          <a:xfrm>
            <a:off x="2742102" y="3071916"/>
            <a:ext cx="3659791" cy="307777"/>
          </a:xfrm>
          <a:prstGeom prst="rect">
            <a:avLst/>
          </a:prstGeom>
          <a:noFill/>
        </p:spPr>
        <p:txBody>
          <a:bodyPr wrap="square" lIns="0" tIns="0" rIns="0" bIns="0" rtlCol="0">
            <a:spAutoFit/>
          </a:bodyPr>
          <a:lstStyle/>
          <a:p>
            <a:pPr algn="ctr"/>
            <a:r>
              <a:rPr lang="en-GB" sz="2000" b="1" dirty="0" smtClean="0">
                <a:solidFill>
                  <a:schemeClr val="bg1"/>
                </a:solidFill>
                <a:latin typeface="Calibri" panose="020F0502020204030204" pitchFamily="34" charset="0"/>
              </a:rPr>
              <a:t>What do we want to achieve?</a:t>
            </a:r>
            <a:endParaRPr lang="en-GB" sz="2000" b="1" dirty="0">
              <a:solidFill>
                <a:schemeClr val="bg1"/>
              </a:solidFill>
              <a:latin typeface="Calibri" panose="020F0502020204030204" pitchFamily="34" charset="0"/>
            </a:endParaRPr>
          </a:p>
        </p:txBody>
      </p:sp>
      <p:sp>
        <p:nvSpPr>
          <p:cNvPr id="12" name="TextBox 11"/>
          <p:cNvSpPr txBox="1"/>
          <p:nvPr/>
        </p:nvSpPr>
        <p:spPr>
          <a:xfrm>
            <a:off x="3204667" y="3327302"/>
            <a:ext cx="2738823" cy="153888"/>
          </a:xfrm>
          <a:prstGeom prst="rect">
            <a:avLst/>
          </a:prstGeom>
          <a:noFill/>
        </p:spPr>
        <p:txBody>
          <a:bodyPr wrap="square" lIns="0" tIns="0" rIns="0" bIns="0" rtlCol="0">
            <a:spAutoFit/>
          </a:bodyPr>
          <a:lstStyle/>
          <a:p>
            <a:pPr algn="ctr"/>
            <a:r>
              <a:rPr lang="en-GB" sz="1000" dirty="0" smtClean="0">
                <a:solidFill>
                  <a:schemeClr val="bg1"/>
                </a:solidFill>
                <a:latin typeface="Calibri" panose="020F0502020204030204" pitchFamily="34" charset="0"/>
              </a:rPr>
              <a:t>Introduction</a:t>
            </a:r>
            <a:endParaRPr lang="en-GB" sz="1000" dirty="0">
              <a:solidFill>
                <a:schemeClr val="bg1"/>
              </a:solidFill>
              <a:latin typeface="Calibri" panose="020F0502020204030204" pitchFamily="34" charset="0"/>
            </a:endParaRPr>
          </a:p>
        </p:txBody>
      </p:sp>
      <p:pic>
        <p:nvPicPr>
          <p:cNvPr id="15" name="Picture 14"/>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5619" t="35495" r="5366" b="19347"/>
          <a:stretch/>
        </p:blipFill>
        <p:spPr>
          <a:xfrm>
            <a:off x="800100" y="3658397"/>
            <a:ext cx="7544310" cy="2369024"/>
          </a:xfrm>
          <a:prstGeom prst="rect">
            <a:avLst/>
          </a:prstGeom>
        </p:spPr>
      </p:pic>
    </p:spTree>
    <p:extLst>
      <p:ext uri="{BB962C8B-B14F-4D97-AF65-F5344CB8AC3E}">
        <p14:creationId xmlns:p14="http://schemas.microsoft.com/office/powerpoint/2010/main" val="352874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trips(downRigh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a:picLocks noChangeAspect="1"/>
          </p:cNvPicPr>
          <p:nvPr/>
        </p:nvPicPr>
        <p:blipFill rotWithShape="1">
          <a:blip r:embed="rId2" cstate="print">
            <a:duotone>
              <a:schemeClr val="bg2">
                <a:shade val="45000"/>
                <a:satMod val="135000"/>
              </a:schemeClr>
              <a:prstClr val="white"/>
            </a:duotone>
            <a:extLst>
              <a:ext uri="{28A0092B-C50C-407E-A947-70E740481C1C}">
                <a14:useLocalDpi xmlns:a14="http://schemas.microsoft.com/office/drawing/2010/main" val="0"/>
              </a:ext>
            </a:extLst>
          </a:blip>
          <a:srcRect l="272" t="46720" r="1424" b="15721"/>
          <a:stretch/>
        </p:blipFill>
        <p:spPr>
          <a:xfrm>
            <a:off x="-15648" y="-185157"/>
            <a:ext cx="9323747" cy="2001431"/>
          </a:xfrm>
          <a:prstGeom prst="rect">
            <a:avLst/>
          </a:prstGeom>
          <a:ln>
            <a:noFill/>
          </a:ln>
        </p:spPr>
      </p:pic>
      <p:sp>
        <p:nvSpPr>
          <p:cNvPr id="40" name="Title 1"/>
          <p:cNvSpPr>
            <a:spLocks noGrp="1"/>
          </p:cNvSpPr>
          <p:nvPr>
            <p:ph type="ctrTitle"/>
          </p:nvPr>
        </p:nvSpPr>
        <p:spPr>
          <a:xfrm>
            <a:off x="700081" y="685802"/>
            <a:ext cx="7758044" cy="746277"/>
          </a:xfrm>
        </p:spPr>
        <p:txBody>
          <a:bodyPr/>
          <a:lstStyle/>
          <a:p>
            <a:pPr lvl="0" algn="ctr"/>
            <a:r>
              <a:rPr lang="en-GB" dirty="0"/>
              <a:t>Study</a:t>
            </a:r>
            <a:r>
              <a:rPr lang="en-GB" dirty="0" smtClean="0">
                <a:solidFill>
                  <a:schemeClr val="accent1">
                    <a:lumMod val="50000"/>
                  </a:schemeClr>
                </a:solidFill>
              </a:rPr>
              <a:t> </a:t>
            </a:r>
            <a:r>
              <a:rPr lang="en-GB" dirty="0"/>
              <a:t>Site</a:t>
            </a: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a:t>4</a:t>
            </a:r>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tx2">
                    <a:lumMod val="75000"/>
                  </a:schemeClr>
                </a:solidFill>
                <a:latin typeface="Calibri Light" panose="020F0302020204030204" pitchFamily="34" charset="0"/>
              </a:rPr>
              <a:t>Municipality of Hinigaran</a:t>
            </a:r>
            <a:endParaRPr lang="en-GB" sz="1500" dirty="0">
              <a:solidFill>
                <a:schemeClr val="tx2">
                  <a:lumMod val="75000"/>
                </a:schemeClr>
              </a:solidFill>
              <a:latin typeface="Calibri Light" panose="020F0302020204030204" pitchFamily="34" charset="0"/>
            </a:endParaRPr>
          </a:p>
        </p:txBody>
      </p:sp>
      <p:grpSp>
        <p:nvGrpSpPr>
          <p:cNvPr id="42" name="Group 41"/>
          <p:cNvGrpSpPr/>
          <p:nvPr/>
        </p:nvGrpSpPr>
        <p:grpSpPr>
          <a:xfrm>
            <a:off x="888226" y="1947595"/>
            <a:ext cx="7356344" cy="3630161"/>
            <a:chOff x="-373182" y="0"/>
            <a:chExt cx="6550381" cy="3232298"/>
          </a:xfrm>
        </p:grpSpPr>
        <p:pic>
          <p:nvPicPr>
            <p:cNvPr id="43" name="Picture 42"/>
            <p:cNvPicPr>
              <a:picLocks noChangeAspect="1"/>
            </p:cNvPicPr>
            <p:nvPr/>
          </p:nvPicPr>
          <p:blipFill rotWithShape="1">
            <a:blip r:embed="rId3"/>
            <a:srcRect l="19081" r="8127"/>
            <a:stretch/>
          </p:blipFill>
          <p:spPr bwMode="auto">
            <a:xfrm>
              <a:off x="4220808" y="0"/>
              <a:ext cx="1956391" cy="3232298"/>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44" name="Picture 43"/>
            <p:cNvPicPr>
              <a:picLocks noChangeAspect="1"/>
            </p:cNvPicPr>
            <p:nvPr/>
          </p:nvPicPr>
          <p:blipFill rotWithShape="1">
            <a:blip r:embed="rId4"/>
            <a:srcRect l="18596" t="2169" r="11938" b="3327"/>
            <a:stretch/>
          </p:blipFill>
          <p:spPr bwMode="auto">
            <a:xfrm>
              <a:off x="-373182" y="21141"/>
              <a:ext cx="1881796" cy="3200376"/>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45" name="Picture 44"/>
            <p:cNvPicPr>
              <a:picLocks noChangeAspect="1"/>
            </p:cNvPicPr>
            <p:nvPr/>
          </p:nvPicPr>
          <p:blipFill rotWithShape="1">
            <a:blip r:embed="rId5"/>
            <a:srcRect l="17373" r="17303"/>
            <a:stretch/>
          </p:blipFill>
          <p:spPr bwMode="auto">
            <a:xfrm>
              <a:off x="1977656" y="10632"/>
              <a:ext cx="1786270" cy="3211033"/>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47" name="Picture 46"/>
            <p:cNvPicPr>
              <a:picLocks noChangeAspect="1"/>
            </p:cNvPicPr>
            <p:nvPr/>
          </p:nvPicPr>
          <p:blipFill>
            <a:blip r:embed="rId6"/>
            <a:stretch>
              <a:fillRect/>
            </a:stretch>
          </p:blipFill>
          <p:spPr>
            <a:xfrm>
              <a:off x="5071416" y="2158409"/>
              <a:ext cx="1031358" cy="1010093"/>
            </a:xfrm>
            <a:prstGeom prst="rect">
              <a:avLst/>
            </a:prstGeom>
            <a:ln>
              <a:solidFill>
                <a:schemeClr val="tx2"/>
              </a:solidFill>
            </a:ln>
          </p:spPr>
        </p:pic>
        <p:sp>
          <p:nvSpPr>
            <p:cNvPr id="78" name="Rectangle 77"/>
            <p:cNvSpPr/>
            <p:nvPr/>
          </p:nvSpPr>
          <p:spPr>
            <a:xfrm>
              <a:off x="647546" y="1945758"/>
              <a:ext cx="279400" cy="422910"/>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79" name="Rectangle 78"/>
            <p:cNvSpPr/>
            <p:nvPr/>
          </p:nvSpPr>
          <p:spPr>
            <a:xfrm>
              <a:off x="2626242" y="1148316"/>
              <a:ext cx="279400" cy="305867"/>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5282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52"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Scale>
                                      <p:cBhvr>
                                        <p:cTn id="15"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42"/>
                                        </p:tgtEl>
                                        <p:attrNameLst>
                                          <p:attrName>ppt_x</p:attrName>
                                          <p:attrName>ppt_y</p:attrName>
                                        </p:attrNameLst>
                                      </p:cBhvr>
                                    </p:animMotion>
                                    <p:animEffect transition="in" filter="fade">
                                      <p:cBhvr>
                                        <p:cTn id="17"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l="11100" t="21344" r="16239" b="3339"/>
          <a:stretch/>
        </p:blipFill>
        <p:spPr>
          <a:xfrm>
            <a:off x="-1" y="725714"/>
            <a:ext cx="9216572" cy="5367559"/>
          </a:xfrm>
          <a:prstGeom prst="rect">
            <a:avLst/>
          </a:prstGeom>
        </p:spPr>
      </p:pic>
      <p:sp>
        <p:nvSpPr>
          <p:cNvPr id="3" name="Oval 2"/>
          <p:cNvSpPr/>
          <p:nvPr/>
        </p:nvSpPr>
        <p:spPr>
          <a:xfrm>
            <a:off x="2739570" y="1563983"/>
            <a:ext cx="3737430" cy="37374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93028" y="3144157"/>
            <a:ext cx="3511402"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Methodology</a:t>
            </a:r>
            <a:endParaRPr lang="en-GB" sz="2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87490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5645187" y="6119770"/>
            <a:ext cx="3260180"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Tsunami Vulnerability</a:t>
            </a:r>
            <a:endParaRPr lang="en-GB" sz="1500" dirty="0">
              <a:solidFill>
                <a:schemeClr val="tx1">
                  <a:lumMod val="75000"/>
                  <a:lumOff val="25000"/>
                </a:schemeClr>
              </a:solidFill>
              <a:latin typeface="Calibri Light" panose="020F0302020204030204" pitchFamily="34" charset="0"/>
            </a:endParaRPr>
          </a:p>
        </p:txBody>
      </p:sp>
      <p:sp>
        <p:nvSpPr>
          <p:cNvPr id="39" name="TextBox 38"/>
          <p:cNvSpPr txBox="1"/>
          <p:nvPr/>
        </p:nvSpPr>
        <p:spPr>
          <a:xfrm>
            <a:off x="4306359" y="5516480"/>
            <a:ext cx="3260180"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Land Cover</a:t>
            </a:r>
            <a:endParaRPr lang="en-GB" sz="1500" dirty="0">
              <a:solidFill>
                <a:schemeClr val="tx1">
                  <a:lumMod val="75000"/>
                  <a:lumOff val="25000"/>
                </a:schemeClr>
              </a:solidFill>
              <a:latin typeface="Calibri Light" panose="020F0302020204030204" pitchFamily="34" charset="0"/>
            </a:endParaRPr>
          </a:p>
        </p:txBody>
      </p:sp>
      <p:sp>
        <p:nvSpPr>
          <p:cNvPr id="38" name="TextBox 37"/>
          <p:cNvSpPr txBox="1"/>
          <p:nvPr/>
        </p:nvSpPr>
        <p:spPr>
          <a:xfrm>
            <a:off x="2935826" y="4953157"/>
            <a:ext cx="3260180"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Vulnerability to Erosion</a:t>
            </a:r>
            <a:endParaRPr lang="en-GB" sz="1500" dirty="0">
              <a:solidFill>
                <a:schemeClr val="tx1">
                  <a:lumMod val="75000"/>
                  <a:lumOff val="25000"/>
                </a:schemeClr>
              </a:solidFill>
              <a:latin typeface="Calibri Light" panose="020F0302020204030204" pitchFamily="34" charset="0"/>
            </a:endParaRPr>
          </a:p>
        </p:txBody>
      </p:sp>
      <p:sp>
        <p:nvSpPr>
          <p:cNvPr id="37" name="TextBox 36"/>
          <p:cNvSpPr txBox="1"/>
          <p:nvPr/>
        </p:nvSpPr>
        <p:spPr>
          <a:xfrm>
            <a:off x="1542970" y="4329582"/>
            <a:ext cx="3260180"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Land Suitability</a:t>
            </a:r>
            <a:endParaRPr lang="en-GB" sz="1500" dirty="0">
              <a:solidFill>
                <a:schemeClr val="tx1">
                  <a:lumMod val="75000"/>
                  <a:lumOff val="25000"/>
                </a:schemeClr>
              </a:solidFill>
              <a:latin typeface="Calibri Light" panose="020F0302020204030204" pitchFamily="34" charset="0"/>
            </a:endParaRPr>
          </a:p>
        </p:txBody>
      </p:sp>
      <p:sp>
        <p:nvSpPr>
          <p:cNvPr id="36" name="TextBox 35"/>
          <p:cNvSpPr txBox="1"/>
          <p:nvPr/>
        </p:nvSpPr>
        <p:spPr>
          <a:xfrm>
            <a:off x="293990" y="3786475"/>
            <a:ext cx="3260180"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Vulnerability to Flooding</a:t>
            </a:r>
            <a:endParaRPr lang="en-GB" sz="1500" dirty="0">
              <a:solidFill>
                <a:schemeClr val="tx1">
                  <a:lumMod val="75000"/>
                  <a:lumOff val="25000"/>
                </a:schemeClr>
              </a:solidFill>
              <a:latin typeface="Calibri Light" panose="020F0302020204030204" pitchFamily="34" charset="0"/>
            </a:endParaRPr>
          </a:p>
        </p:txBody>
      </p:sp>
      <p:grpSp>
        <p:nvGrpSpPr>
          <p:cNvPr id="3" name="Group 2"/>
          <p:cNvGrpSpPr/>
          <p:nvPr/>
        </p:nvGrpSpPr>
        <p:grpSpPr>
          <a:xfrm>
            <a:off x="229844" y="1681314"/>
            <a:ext cx="3379719" cy="2060909"/>
            <a:chOff x="188849" y="2748978"/>
            <a:chExt cx="2658110" cy="1616075"/>
          </a:xfrm>
        </p:grpSpPr>
        <p:pic>
          <p:nvPicPr>
            <p:cNvPr id="13" name="Picture 12"/>
            <p:cNvPicPr/>
            <p:nvPr/>
          </p:nvPicPr>
          <p:blipFill>
            <a:blip r:embed="rId2"/>
            <a:stretch>
              <a:fillRect/>
            </a:stretch>
          </p:blipFill>
          <p:spPr>
            <a:xfrm>
              <a:off x="188849" y="2748978"/>
              <a:ext cx="2658110" cy="1616075"/>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14" name="Picture 13"/>
            <p:cNvPicPr/>
            <p:nvPr/>
          </p:nvPicPr>
          <p:blipFill>
            <a:blip r:embed="rId3"/>
            <a:stretch>
              <a:fillRect/>
            </a:stretch>
          </p:blipFill>
          <p:spPr>
            <a:xfrm>
              <a:off x="2474849" y="3439858"/>
              <a:ext cx="318770" cy="86106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grpSp>
      <p:grpSp>
        <p:nvGrpSpPr>
          <p:cNvPr id="4" name="Group 3"/>
          <p:cNvGrpSpPr/>
          <p:nvPr/>
        </p:nvGrpSpPr>
        <p:grpSpPr>
          <a:xfrm>
            <a:off x="1493159" y="2249875"/>
            <a:ext cx="3392636" cy="2060099"/>
            <a:chOff x="3237865" y="2621280"/>
            <a:chExt cx="2668270" cy="1615440"/>
          </a:xfrm>
        </p:grpSpPr>
        <p:pic>
          <p:nvPicPr>
            <p:cNvPr id="15" name="Picture 14"/>
            <p:cNvPicPr/>
            <p:nvPr/>
          </p:nvPicPr>
          <p:blipFill>
            <a:blip r:embed="rId4"/>
            <a:stretch>
              <a:fillRect/>
            </a:stretch>
          </p:blipFill>
          <p:spPr>
            <a:xfrm>
              <a:off x="3237865" y="2621280"/>
              <a:ext cx="2668270" cy="161544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16" name="Picture 15"/>
            <p:cNvPicPr/>
            <p:nvPr/>
          </p:nvPicPr>
          <p:blipFill>
            <a:blip r:embed="rId3"/>
            <a:stretch>
              <a:fillRect/>
            </a:stretch>
          </p:blipFill>
          <p:spPr>
            <a:xfrm>
              <a:off x="5534025" y="3322955"/>
              <a:ext cx="318770" cy="86106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grpSp>
      <p:grpSp>
        <p:nvGrpSpPr>
          <p:cNvPr id="5" name="Group 4"/>
          <p:cNvGrpSpPr/>
          <p:nvPr/>
        </p:nvGrpSpPr>
        <p:grpSpPr>
          <a:xfrm>
            <a:off x="2888929" y="2857461"/>
            <a:ext cx="3366801" cy="2052811"/>
            <a:chOff x="4582160" y="4236720"/>
            <a:chExt cx="2647950" cy="1609725"/>
          </a:xfrm>
        </p:grpSpPr>
        <p:pic>
          <p:nvPicPr>
            <p:cNvPr id="17" name="Picture 16"/>
            <p:cNvPicPr/>
            <p:nvPr/>
          </p:nvPicPr>
          <p:blipFill>
            <a:blip r:embed="rId5"/>
            <a:stretch>
              <a:fillRect/>
            </a:stretch>
          </p:blipFill>
          <p:spPr>
            <a:xfrm>
              <a:off x="4582160" y="4236720"/>
              <a:ext cx="2647950" cy="1609725"/>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18" name="Picture 17"/>
            <p:cNvPicPr/>
            <p:nvPr/>
          </p:nvPicPr>
          <p:blipFill>
            <a:blip r:embed="rId3"/>
            <a:stretch>
              <a:fillRect/>
            </a:stretch>
          </p:blipFill>
          <p:spPr>
            <a:xfrm>
              <a:off x="6849110" y="4932045"/>
              <a:ext cx="314325" cy="85725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grpSp>
      <p:grpSp>
        <p:nvGrpSpPr>
          <p:cNvPr id="6" name="Group 5"/>
          <p:cNvGrpSpPr/>
          <p:nvPr/>
        </p:nvGrpSpPr>
        <p:grpSpPr>
          <a:xfrm>
            <a:off x="4264581" y="3433310"/>
            <a:ext cx="3391021" cy="2052811"/>
            <a:chOff x="4796282" y="2833243"/>
            <a:chExt cx="2667000" cy="1609725"/>
          </a:xfrm>
        </p:grpSpPr>
        <p:pic>
          <p:nvPicPr>
            <p:cNvPr id="22" name="Picture 21"/>
            <p:cNvPicPr/>
            <p:nvPr/>
          </p:nvPicPr>
          <p:blipFill>
            <a:blip r:embed="rId6"/>
            <a:stretch>
              <a:fillRect/>
            </a:stretch>
          </p:blipFill>
          <p:spPr>
            <a:xfrm>
              <a:off x="4796282" y="2833243"/>
              <a:ext cx="2667000" cy="1609725"/>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23" name="Picture 22"/>
            <p:cNvPicPr/>
            <p:nvPr/>
          </p:nvPicPr>
          <p:blipFill>
            <a:blip r:embed="rId3"/>
            <a:stretch>
              <a:fillRect/>
            </a:stretch>
          </p:blipFill>
          <p:spPr>
            <a:xfrm>
              <a:off x="7082282" y="3528568"/>
              <a:ext cx="314325" cy="85725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grpSp>
      <p:grpSp>
        <p:nvGrpSpPr>
          <p:cNvPr id="7" name="Group 6"/>
          <p:cNvGrpSpPr/>
          <p:nvPr/>
        </p:nvGrpSpPr>
        <p:grpSpPr>
          <a:xfrm>
            <a:off x="5538567" y="4069357"/>
            <a:ext cx="3366800" cy="2040663"/>
            <a:chOff x="3248025" y="2628900"/>
            <a:chExt cx="2647950" cy="1600200"/>
          </a:xfrm>
        </p:grpSpPr>
        <p:pic>
          <p:nvPicPr>
            <p:cNvPr id="25" name="Picture 24"/>
            <p:cNvPicPr/>
            <p:nvPr/>
          </p:nvPicPr>
          <p:blipFill>
            <a:blip r:embed="rId7"/>
            <a:stretch>
              <a:fillRect/>
            </a:stretch>
          </p:blipFill>
          <p:spPr>
            <a:xfrm>
              <a:off x="3248025" y="2628900"/>
              <a:ext cx="2647950" cy="160020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26" name="Picture 25"/>
            <p:cNvPicPr/>
            <p:nvPr/>
          </p:nvPicPr>
          <p:blipFill>
            <a:blip r:embed="rId3"/>
            <a:stretch>
              <a:fillRect/>
            </a:stretch>
          </p:blipFill>
          <p:spPr>
            <a:xfrm>
              <a:off x="5534025" y="3295650"/>
              <a:ext cx="314325" cy="85725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grpSp>
      <p:sp>
        <p:nvSpPr>
          <p:cNvPr id="40" name="Title 1"/>
          <p:cNvSpPr>
            <a:spLocks noGrp="1"/>
          </p:cNvSpPr>
          <p:nvPr>
            <p:ph type="ctrTitle"/>
          </p:nvPr>
        </p:nvSpPr>
        <p:spPr>
          <a:xfrm>
            <a:off x="700081" y="685802"/>
            <a:ext cx="7758044" cy="746277"/>
          </a:xfrm>
        </p:spPr>
        <p:txBody>
          <a:bodyPr/>
          <a:lstStyle/>
          <a:p>
            <a:pPr lvl="0" algn="ctr"/>
            <a:r>
              <a:rPr lang="en-GB" dirty="0" smtClean="0"/>
              <a:t>Layers Involved</a:t>
            </a:r>
            <a:endParaRPr lang="en-GB" dirty="0"/>
          </a:p>
        </p:txBody>
      </p:sp>
      <p:sp>
        <p:nvSpPr>
          <p:cNvPr id="327" name="Text Placeholder 2"/>
          <p:cNvSpPr>
            <a:spLocks noGrp="1"/>
          </p:cNvSpPr>
          <p:nvPr>
            <p:ph type="body" sz="quarter" idx="11"/>
          </p:nvPr>
        </p:nvSpPr>
        <p:spPr>
          <a:xfrm>
            <a:off x="7574061" y="6172201"/>
            <a:ext cx="769840" cy="295275"/>
          </a:xfrm>
          <a:noFill/>
        </p:spPr>
        <p:txBody>
          <a:bodyPr vert="horz" lIns="91440" tIns="45720" rIns="0" bIns="45720" rtlCol="0" anchor="ctr">
            <a:normAutofit/>
          </a:bodyPr>
          <a:lstStyle/>
          <a:p>
            <a:pPr algn="r"/>
            <a:r>
              <a:rPr lang="en-GB" sz="1200" b="1" dirty="0" smtClean="0"/>
              <a:t>6</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5 = Most Suitable; 1 = Least Suitable</a:t>
            </a:r>
            <a:endParaRPr lang="en-GB" sz="1500" dirty="0">
              <a:solidFill>
                <a:schemeClr val="tx1">
                  <a:lumMod val="75000"/>
                  <a:lumOff val="25000"/>
                </a:schemeClr>
              </a:solidFill>
              <a:latin typeface="Calibri Light" panose="020F0302020204030204" pitchFamily="34" charset="0"/>
            </a:endParaRPr>
          </a:p>
        </p:txBody>
      </p:sp>
    </p:spTree>
    <p:extLst>
      <p:ext uri="{BB962C8B-B14F-4D97-AF65-F5344CB8AC3E}">
        <p14:creationId xmlns:p14="http://schemas.microsoft.com/office/powerpoint/2010/main" val="3295603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53" presetClass="entr" presetSubtype="16"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p:cTn id="15" dur="500" fill="hold"/>
                                        <p:tgtEl>
                                          <p:spTgt spid="3"/>
                                        </p:tgtEl>
                                        <p:attrNameLst>
                                          <p:attrName>ppt_w</p:attrName>
                                        </p:attrNameLst>
                                      </p:cBhvr>
                                      <p:tavLst>
                                        <p:tav tm="0">
                                          <p:val>
                                            <p:fltVal val="0"/>
                                          </p:val>
                                        </p:tav>
                                        <p:tav tm="100000">
                                          <p:val>
                                            <p:strVal val="#ppt_w"/>
                                          </p:val>
                                        </p:tav>
                                      </p:tavLst>
                                    </p:anim>
                                    <p:anim calcmode="lin" valueType="num">
                                      <p:cBhvr>
                                        <p:cTn id="16" dur="500" fill="hold"/>
                                        <p:tgtEl>
                                          <p:spTgt spid="3"/>
                                        </p:tgtEl>
                                        <p:attrNameLst>
                                          <p:attrName>ppt_h</p:attrName>
                                        </p:attrNameLst>
                                      </p:cBhvr>
                                      <p:tavLst>
                                        <p:tav tm="0">
                                          <p:val>
                                            <p:fltVal val="0"/>
                                          </p:val>
                                        </p:tav>
                                        <p:tav tm="100000">
                                          <p:val>
                                            <p:strVal val="#ppt_h"/>
                                          </p:val>
                                        </p:tav>
                                      </p:tavLst>
                                    </p:anim>
                                    <p:animEffect transition="in" filter="fade">
                                      <p:cBhvr>
                                        <p:cTn id="17" dur="500"/>
                                        <p:tgtEl>
                                          <p:spTgt spid="3"/>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ppt_w</p:attrName>
                                        </p:attrNameLst>
                                      </p:cBhvr>
                                      <p:tavLst>
                                        <p:tav tm="0">
                                          <p:val>
                                            <p:fltVal val="0"/>
                                          </p:val>
                                        </p:tav>
                                        <p:tav tm="100000">
                                          <p:val>
                                            <p:strVal val="#ppt_w"/>
                                          </p:val>
                                        </p:tav>
                                      </p:tavLst>
                                    </p:anim>
                                    <p:anim calcmode="lin" valueType="num">
                                      <p:cBhvr>
                                        <p:cTn id="27" dur="500" fill="hold"/>
                                        <p:tgtEl>
                                          <p:spTgt spid="4"/>
                                        </p:tgtEl>
                                        <p:attrNameLst>
                                          <p:attrName>ppt_h</p:attrName>
                                        </p:attrNameLst>
                                      </p:cBhvr>
                                      <p:tavLst>
                                        <p:tav tm="0">
                                          <p:val>
                                            <p:fltVal val="0"/>
                                          </p:val>
                                        </p:tav>
                                        <p:tav tm="100000">
                                          <p:val>
                                            <p:strVal val="#ppt_h"/>
                                          </p:val>
                                        </p:tav>
                                      </p:tavLst>
                                    </p:anim>
                                    <p:animEffect transition="in" filter="fade">
                                      <p:cBhvr>
                                        <p:cTn id="28" dur="500"/>
                                        <p:tgtEl>
                                          <p:spTgt spid="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500" fill="hold"/>
                                        <p:tgtEl>
                                          <p:spTgt spid="6"/>
                                        </p:tgtEl>
                                        <p:attrNameLst>
                                          <p:attrName>ppt_w</p:attrName>
                                        </p:attrNameLst>
                                      </p:cBhvr>
                                      <p:tavLst>
                                        <p:tav tm="0">
                                          <p:val>
                                            <p:fltVal val="0"/>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animEffect transition="in" filter="fade">
                                      <p:cBhvr>
                                        <p:cTn id="50" dur="500"/>
                                        <p:tgtEl>
                                          <p:spTgt spid="6"/>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7"/>
                                        </p:tgtEl>
                                        <p:attrNameLst>
                                          <p:attrName>style.visibility</p:attrName>
                                        </p:attrNameLst>
                                      </p:cBhvr>
                                      <p:to>
                                        <p:strVal val="visible"/>
                                      </p:to>
                                    </p:set>
                                    <p:anim calcmode="lin" valueType="num">
                                      <p:cBhvr>
                                        <p:cTn id="59" dur="500" fill="hold"/>
                                        <p:tgtEl>
                                          <p:spTgt spid="7"/>
                                        </p:tgtEl>
                                        <p:attrNameLst>
                                          <p:attrName>ppt_w</p:attrName>
                                        </p:attrNameLst>
                                      </p:cBhvr>
                                      <p:tavLst>
                                        <p:tav tm="0">
                                          <p:val>
                                            <p:fltVal val="0"/>
                                          </p:val>
                                        </p:tav>
                                        <p:tav tm="100000">
                                          <p:val>
                                            <p:strVal val="#ppt_w"/>
                                          </p:val>
                                        </p:tav>
                                      </p:tavLst>
                                    </p:anim>
                                    <p:anim calcmode="lin" valueType="num">
                                      <p:cBhvr>
                                        <p:cTn id="60" dur="500" fill="hold"/>
                                        <p:tgtEl>
                                          <p:spTgt spid="7"/>
                                        </p:tgtEl>
                                        <p:attrNameLst>
                                          <p:attrName>ppt_h</p:attrName>
                                        </p:attrNameLst>
                                      </p:cBhvr>
                                      <p:tavLst>
                                        <p:tav tm="0">
                                          <p:val>
                                            <p:fltVal val="0"/>
                                          </p:val>
                                        </p:tav>
                                        <p:tav tm="100000">
                                          <p:val>
                                            <p:strVal val="#ppt_h"/>
                                          </p:val>
                                        </p:tav>
                                      </p:tavLst>
                                    </p:anim>
                                    <p:animEffect transition="in" filter="fade">
                                      <p:cBhvr>
                                        <p:cTn id="61" dur="500"/>
                                        <p:tgtEl>
                                          <p:spTgt spid="7"/>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41"/>
                                        </p:tgtEl>
                                        <p:attrNameLst>
                                          <p:attrName>style.visibility</p:attrName>
                                        </p:attrNameLst>
                                      </p:cBhvr>
                                      <p:to>
                                        <p:strVal val="visible"/>
                                      </p:to>
                                    </p:set>
                                    <p:animEffect transition="in" filter="fade">
                                      <p:cBhvr>
                                        <p:cTn id="6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9" grpId="0"/>
      <p:bldP spid="38" grpId="0"/>
      <p:bldP spid="37" grpId="0"/>
      <p:bldP spid="36" grpId="0"/>
      <p:bldP spid="40"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Box 40"/>
          <p:cNvSpPr txBox="1"/>
          <p:nvPr/>
        </p:nvSpPr>
        <p:spPr>
          <a:xfrm>
            <a:off x="5324167" y="1359845"/>
            <a:ext cx="3260180"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Distance to Mangroves</a:t>
            </a:r>
            <a:endParaRPr lang="en-GB" sz="1500" dirty="0">
              <a:solidFill>
                <a:schemeClr val="tx1">
                  <a:lumMod val="75000"/>
                  <a:lumOff val="25000"/>
                </a:schemeClr>
              </a:solidFill>
              <a:latin typeface="Calibri Light" panose="020F0302020204030204" pitchFamily="34" charset="0"/>
            </a:endParaRPr>
          </a:p>
        </p:txBody>
      </p:sp>
      <p:sp>
        <p:nvSpPr>
          <p:cNvPr id="39" name="TextBox 38"/>
          <p:cNvSpPr txBox="1"/>
          <p:nvPr/>
        </p:nvSpPr>
        <p:spPr>
          <a:xfrm>
            <a:off x="3893192" y="1793035"/>
            <a:ext cx="3260180"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SAFDZ</a:t>
            </a:r>
            <a:endParaRPr lang="en-GB" sz="1500" dirty="0">
              <a:solidFill>
                <a:schemeClr val="tx1">
                  <a:lumMod val="75000"/>
                  <a:lumOff val="25000"/>
                </a:schemeClr>
              </a:solidFill>
              <a:latin typeface="Calibri Light" panose="020F0302020204030204" pitchFamily="34" charset="0"/>
            </a:endParaRPr>
          </a:p>
        </p:txBody>
      </p:sp>
      <p:sp>
        <p:nvSpPr>
          <p:cNvPr id="38" name="TextBox 37"/>
          <p:cNvSpPr txBox="1"/>
          <p:nvPr/>
        </p:nvSpPr>
        <p:spPr>
          <a:xfrm>
            <a:off x="2634430" y="2471265"/>
            <a:ext cx="3260180"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Rain Induced Landslide</a:t>
            </a:r>
            <a:endParaRPr lang="en-GB" sz="1500" dirty="0">
              <a:solidFill>
                <a:schemeClr val="tx1">
                  <a:lumMod val="75000"/>
                  <a:lumOff val="25000"/>
                </a:schemeClr>
              </a:solidFill>
              <a:latin typeface="Calibri Light" panose="020F0302020204030204" pitchFamily="34" charset="0"/>
            </a:endParaRPr>
          </a:p>
        </p:txBody>
      </p:sp>
      <p:sp>
        <p:nvSpPr>
          <p:cNvPr id="37" name="TextBox 36"/>
          <p:cNvSpPr txBox="1"/>
          <p:nvPr/>
        </p:nvSpPr>
        <p:spPr>
          <a:xfrm>
            <a:off x="1386062" y="3193023"/>
            <a:ext cx="3260180"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Type of Soil</a:t>
            </a:r>
            <a:endParaRPr lang="en-GB" sz="1500" dirty="0">
              <a:solidFill>
                <a:schemeClr val="tx1">
                  <a:lumMod val="75000"/>
                  <a:lumOff val="25000"/>
                </a:schemeClr>
              </a:solidFill>
              <a:latin typeface="Calibri Light" panose="020F0302020204030204" pitchFamily="34" charset="0"/>
            </a:endParaRPr>
          </a:p>
        </p:txBody>
      </p:sp>
      <p:sp>
        <p:nvSpPr>
          <p:cNvPr id="36" name="TextBox 35"/>
          <p:cNvSpPr txBox="1"/>
          <p:nvPr/>
        </p:nvSpPr>
        <p:spPr>
          <a:xfrm>
            <a:off x="161211" y="3800364"/>
            <a:ext cx="3260180"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Slope Classification</a:t>
            </a:r>
            <a:endParaRPr lang="en-GB" sz="1500" dirty="0">
              <a:solidFill>
                <a:schemeClr val="tx1">
                  <a:lumMod val="75000"/>
                  <a:lumOff val="25000"/>
                </a:schemeClr>
              </a:solidFill>
              <a:latin typeface="Calibri Light" panose="020F0302020204030204" pitchFamily="34" charset="0"/>
            </a:endParaRPr>
          </a:p>
        </p:txBody>
      </p:sp>
      <p:sp>
        <p:nvSpPr>
          <p:cNvPr id="40" name="Title 1"/>
          <p:cNvSpPr>
            <a:spLocks noGrp="1"/>
          </p:cNvSpPr>
          <p:nvPr>
            <p:ph type="ctrTitle"/>
          </p:nvPr>
        </p:nvSpPr>
        <p:spPr>
          <a:xfrm>
            <a:off x="700081" y="685802"/>
            <a:ext cx="7758044" cy="746277"/>
          </a:xfrm>
        </p:spPr>
        <p:txBody>
          <a:bodyPr/>
          <a:lstStyle/>
          <a:p>
            <a:pPr lvl="0" algn="ctr"/>
            <a:r>
              <a:rPr lang="en-GB" dirty="0" smtClean="0"/>
              <a:t>Layers Involved</a:t>
            </a:r>
            <a:endParaRPr lang="en-GB" dirty="0"/>
          </a:p>
        </p:txBody>
      </p:sp>
      <p:sp>
        <p:nvSpPr>
          <p:cNvPr id="327" name="Text Placeholder 2"/>
          <p:cNvSpPr>
            <a:spLocks noGrp="1"/>
          </p:cNvSpPr>
          <p:nvPr>
            <p:ph type="body" sz="quarter" idx="11"/>
          </p:nvPr>
        </p:nvSpPr>
        <p:spPr>
          <a:xfrm>
            <a:off x="7574061" y="6172201"/>
            <a:ext cx="769840" cy="295275"/>
          </a:xfrm>
          <a:noFill/>
        </p:spPr>
        <p:txBody>
          <a:bodyPr vert="horz" lIns="91440" tIns="45720" rIns="0" bIns="45720" rtlCol="0" anchor="ctr">
            <a:normAutofit/>
          </a:bodyPr>
          <a:lstStyle/>
          <a:p>
            <a:pPr algn="r"/>
            <a:r>
              <a:rPr lang="en-GB" sz="1200" b="1" dirty="0" smtClean="0"/>
              <a:t>7</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tx1">
                    <a:lumMod val="75000"/>
                    <a:lumOff val="25000"/>
                  </a:schemeClr>
                </a:solidFill>
                <a:latin typeface="Calibri Light" panose="020F0302020204030204" pitchFamily="34" charset="0"/>
              </a:rPr>
              <a:t>5 = Most Suitable; 1 = Least Suitable</a:t>
            </a:r>
            <a:endParaRPr lang="en-GB" sz="1500" dirty="0">
              <a:solidFill>
                <a:schemeClr val="tx1">
                  <a:lumMod val="75000"/>
                  <a:lumOff val="25000"/>
                </a:schemeClr>
              </a:solidFill>
              <a:latin typeface="Calibri Light" panose="020F0302020204030204" pitchFamily="34" charset="0"/>
            </a:endParaRPr>
          </a:p>
        </p:txBody>
      </p:sp>
      <p:grpSp>
        <p:nvGrpSpPr>
          <p:cNvPr id="27" name="Group 26"/>
          <p:cNvGrpSpPr/>
          <p:nvPr/>
        </p:nvGrpSpPr>
        <p:grpSpPr>
          <a:xfrm>
            <a:off x="195973" y="4123529"/>
            <a:ext cx="3378912" cy="2064957"/>
            <a:chOff x="3243263" y="2619375"/>
            <a:chExt cx="2657475" cy="1619250"/>
          </a:xfrm>
        </p:grpSpPr>
        <p:pic>
          <p:nvPicPr>
            <p:cNvPr id="28" name="Picture 27"/>
            <p:cNvPicPr/>
            <p:nvPr/>
          </p:nvPicPr>
          <p:blipFill>
            <a:blip r:embed="rId2"/>
            <a:stretch>
              <a:fillRect/>
            </a:stretch>
          </p:blipFill>
          <p:spPr>
            <a:xfrm>
              <a:off x="3243263" y="2619375"/>
              <a:ext cx="2657475" cy="161925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29" name="Picture 28"/>
            <p:cNvPicPr/>
            <p:nvPr/>
          </p:nvPicPr>
          <p:blipFill>
            <a:blip r:embed="rId3"/>
            <a:stretch>
              <a:fillRect/>
            </a:stretch>
          </p:blipFill>
          <p:spPr>
            <a:xfrm>
              <a:off x="5538788" y="3324225"/>
              <a:ext cx="314325" cy="85725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grpSp>
      <p:grpSp>
        <p:nvGrpSpPr>
          <p:cNvPr id="30" name="Group 29"/>
          <p:cNvGrpSpPr/>
          <p:nvPr/>
        </p:nvGrpSpPr>
        <p:grpSpPr>
          <a:xfrm>
            <a:off x="1363386" y="3516188"/>
            <a:ext cx="3391021" cy="2052811"/>
            <a:chOff x="3238500" y="2624138"/>
            <a:chExt cx="2667000" cy="1609725"/>
          </a:xfrm>
        </p:grpSpPr>
        <p:pic>
          <p:nvPicPr>
            <p:cNvPr id="31" name="Picture 30"/>
            <p:cNvPicPr/>
            <p:nvPr/>
          </p:nvPicPr>
          <p:blipFill>
            <a:blip r:embed="rId4"/>
            <a:stretch>
              <a:fillRect/>
            </a:stretch>
          </p:blipFill>
          <p:spPr>
            <a:xfrm>
              <a:off x="3238500" y="2624138"/>
              <a:ext cx="2667000" cy="1609725"/>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32" name="Picture 31"/>
            <p:cNvPicPr/>
            <p:nvPr/>
          </p:nvPicPr>
          <p:blipFill>
            <a:blip r:embed="rId3"/>
            <a:stretch>
              <a:fillRect/>
            </a:stretch>
          </p:blipFill>
          <p:spPr>
            <a:xfrm>
              <a:off x="5534025" y="3309938"/>
              <a:ext cx="314325" cy="85725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grpSp>
      <p:grpSp>
        <p:nvGrpSpPr>
          <p:cNvPr id="33" name="Group 32"/>
          <p:cNvGrpSpPr/>
          <p:nvPr/>
        </p:nvGrpSpPr>
        <p:grpSpPr>
          <a:xfrm>
            <a:off x="2600302" y="2801215"/>
            <a:ext cx="3378911" cy="2052811"/>
            <a:chOff x="3243263" y="2624138"/>
            <a:chExt cx="2657475" cy="1609725"/>
          </a:xfrm>
        </p:grpSpPr>
        <p:pic>
          <p:nvPicPr>
            <p:cNvPr id="34" name="Picture 33"/>
            <p:cNvPicPr/>
            <p:nvPr/>
          </p:nvPicPr>
          <p:blipFill>
            <a:blip r:embed="rId5"/>
            <a:stretch>
              <a:fillRect/>
            </a:stretch>
          </p:blipFill>
          <p:spPr>
            <a:xfrm>
              <a:off x="3243263" y="2624138"/>
              <a:ext cx="2657475" cy="1609725"/>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35" name="Picture 34"/>
            <p:cNvPicPr/>
            <p:nvPr/>
          </p:nvPicPr>
          <p:blipFill>
            <a:blip r:embed="rId3"/>
            <a:stretch>
              <a:fillRect/>
            </a:stretch>
          </p:blipFill>
          <p:spPr>
            <a:xfrm>
              <a:off x="5529263" y="3309938"/>
              <a:ext cx="314325" cy="85725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grpSp>
      <p:grpSp>
        <p:nvGrpSpPr>
          <p:cNvPr id="42" name="Group 41"/>
          <p:cNvGrpSpPr/>
          <p:nvPr/>
        </p:nvGrpSpPr>
        <p:grpSpPr>
          <a:xfrm>
            <a:off x="3867621" y="2147052"/>
            <a:ext cx="3378103" cy="2052001"/>
            <a:chOff x="4825405" y="3355860"/>
            <a:chExt cx="2656840" cy="1609090"/>
          </a:xfrm>
        </p:grpSpPr>
        <p:pic>
          <p:nvPicPr>
            <p:cNvPr id="43" name="Picture 42"/>
            <p:cNvPicPr/>
            <p:nvPr/>
          </p:nvPicPr>
          <p:blipFill>
            <a:blip r:embed="rId6"/>
            <a:stretch>
              <a:fillRect/>
            </a:stretch>
          </p:blipFill>
          <p:spPr>
            <a:xfrm>
              <a:off x="4825405" y="3355860"/>
              <a:ext cx="2656840" cy="1609090"/>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44" name="Picture 43"/>
            <p:cNvPicPr/>
            <p:nvPr/>
          </p:nvPicPr>
          <p:blipFill>
            <a:blip r:embed="rId3"/>
            <a:stretch>
              <a:fillRect/>
            </a:stretch>
          </p:blipFill>
          <p:spPr>
            <a:xfrm>
              <a:off x="7096165" y="4050550"/>
              <a:ext cx="313690" cy="856615"/>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grpSp>
      <p:grpSp>
        <p:nvGrpSpPr>
          <p:cNvPr id="45" name="Group 44"/>
          <p:cNvGrpSpPr/>
          <p:nvPr/>
        </p:nvGrpSpPr>
        <p:grpSpPr>
          <a:xfrm>
            <a:off x="5367430" y="1656262"/>
            <a:ext cx="3391829" cy="2062528"/>
            <a:chOff x="3238183" y="2620328"/>
            <a:chExt cx="2667635" cy="1617345"/>
          </a:xfrm>
        </p:grpSpPr>
        <p:pic>
          <p:nvPicPr>
            <p:cNvPr id="47" name="Picture 46"/>
            <p:cNvPicPr/>
            <p:nvPr/>
          </p:nvPicPr>
          <p:blipFill>
            <a:blip r:embed="rId7"/>
            <a:stretch>
              <a:fillRect/>
            </a:stretch>
          </p:blipFill>
          <p:spPr>
            <a:xfrm>
              <a:off x="3238183" y="2620328"/>
              <a:ext cx="2667635" cy="1617345"/>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pic>
          <p:nvPicPr>
            <p:cNvPr id="48" name="Picture 47"/>
            <p:cNvPicPr/>
            <p:nvPr/>
          </p:nvPicPr>
          <p:blipFill>
            <a:blip r:embed="rId3"/>
            <a:stretch>
              <a:fillRect/>
            </a:stretch>
          </p:blipFill>
          <p:spPr>
            <a:xfrm>
              <a:off x="5534978" y="3334068"/>
              <a:ext cx="313690" cy="856615"/>
            </a:xfrm>
            <a:prstGeom prst="roundRect">
              <a:avLst>
                <a:gd name="adj" fmla="val 8594"/>
              </a:avLst>
            </a:prstGeom>
            <a:solidFill>
              <a:srgbClr val="FFFFFF">
                <a:shade val="85000"/>
              </a:srgbClr>
            </a:solidFill>
            <a:ln>
              <a:solidFill>
                <a:schemeClr val="tx2"/>
              </a:solidFill>
            </a:ln>
            <a:effectLst>
              <a:reflection blurRad="12700" stA="38000" endPos="28000" dist="5000" dir="5400000" sy="-100000" algn="bl" rotWithShape="0"/>
            </a:effectLst>
          </p:spPr>
        </p:pic>
      </p:grpSp>
    </p:spTree>
    <p:extLst>
      <p:ext uri="{BB962C8B-B14F-4D97-AF65-F5344CB8AC3E}">
        <p14:creationId xmlns:p14="http://schemas.microsoft.com/office/powerpoint/2010/main" val="260296206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42"/>
                                        </p:tgtEl>
                                        <p:attrNameLst>
                                          <p:attrName>style.visibility</p:attrName>
                                        </p:attrNameLst>
                                      </p:cBhvr>
                                      <p:to>
                                        <p:strVal val="visible"/>
                                      </p:to>
                                    </p:set>
                                    <p:anim calcmode="lin" valueType="num">
                                      <p:cBhvr>
                                        <p:cTn id="40" dur="500" fill="hold"/>
                                        <p:tgtEl>
                                          <p:spTgt spid="42"/>
                                        </p:tgtEl>
                                        <p:attrNameLst>
                                          <p:attrName>ppt_w</p:attrName>
                                        </p:attrNameLst>
                                      </p:cBhvr>
                                      <p:tavLst>
                                        <p:tav tm="0">
                                          <p:val>
                                            <p:fltVal val="0"/>
                                          </p:val>
                                        </p:tav>
                                        <p:tav tm="100000">
                                          <p:val>
                                            <p:strVal val="#ppt_w"/>
                                          </p:val>
                                        </p:tav>
                                      </p:tavLst>
                                    </p:anim>
                                    <p:anim calcmode="lin" valueType="num">
                                      <p:cBhvr>
                                        <p:cTn id="41" dur="500" fill="hold"/>
                                        <p:tgtEl>
                                          <p:spTgt spid="42"/>
                                        </p:tgtEl>
                                        <p:attrNameLst>
                                          <p:attrName>ppt_h</p:attrName>
                                        </p:attrNameLst>
                                      </p:cBhvr>
                                      <p:tavLst>
                                        <p:tav tm="0">
                                          <p:val>
                                            <p:fltVal val="0"/>
                                          </p:val>
                                        </p:tav>
                                        <p:tav tm="100000">
                                          <p:val>
                                            <p:strVal val="#ppt_h"/>
                                          </p:val>
                                        </p:tav>
                                      </p:tavLst>
                                    </p:anim>
                                    <p:animEffect transition="in" filter="fade">
                                      <p:cBhvr>
                                        <p:cTn id="42" dur="500"/>
                                        <p:tgtEl>
                                          <p:spTgt spid="42"/>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45"/>
                                        </p:tgtEl>
                                        <p:attrNameLst>
                                          <p:attrName>style.visibility</p:attrName>
                                        </p:attrNameLst>
                                      </p:cBhvr>
                                      <p:to>
                                        <p:strVal val="visible"/>
                                      </p:to>
                                    </p:set>
                                    <p:anim calcmode="lin" valueType="num">
                                      <p:cBhvr>
                                        <p:cTn id="51" dur="500" fill="hold"/>
                                        <p:tgtEl>
                                          <p:spTgt spid="45"/>
                                        </p:tgtEl>
                                        <p:attrNameLst>
                                          <p:attrName>ppt_w</p:attrName>
                                        </p:attrNameLst>
                                      </p:cBhvr>
                                      <p:tavLst>
                                        <p:tav tm="0">
                                          <p:val>
                                            <p:fltVal val="0"/>
                                          </p:val>
                                        </p:tav>
                                        <p:tav tm="100000">
                                          <p:val>
                                            <p:strVal val="#ppt_w"/>
                                          </p:val>
                                        </p:tav>
                                      </p:tavLst>
                                    </p:anim>
                                    <p:anim calcmode="lin" valueType="num">
                                      <p:cBhvr>
                                        <p:cTn id="52" dur="500" fill="hold"/>
                                        <p:tgtEl>
                                          <p:spTgt spid="45"/>
                                        </p:tgtEl>
                                        <p:attrNameLst>
                                          <p:attrName>ppt_h</p:attrName>
                                        </p:attrNameLst>
                                      </p:cBhvr>
                                      <p:tavLst>
                                        <p:tav tm="0">
                                          <p:val>
                                            <p:fltVal val="0"/>
                                          </p:val>
                                        </p:tav>
                                        <p:tav tm="100000">
                                          <p:val>
                                            <p:strVal val="#ppt_h"/>
                                          </p:val>
                                        </p:tav>
                                      </p:tavLst>
                                    </p:anim>
                                    <p:animEffect transition="in" filter="fade">
                                      <p:cBhvr>
                                        <p:cTn id="53" dur="500"/>
                                        <p:tgtEl>
                                          <p:spTgt spid="45"/>
                                        </p:tgtEl>
                                      </p:cBhvr>
                                    </p:animEffect>
                                  </p:childTnLst>
                                </p:cTn>
                              </p:par>
                            </p:childTnLst>
                          </p:cTn>
                        </p:par>
                        <p:par>
                          <p:cTn id="54" fill="hold">
                            <p:stCondLst>
                              <p:cond delay="500"/>
                            </p:stCondLst>
                            <p:childTnLst>
                              <p:par>
                                <p:cTn id="55" presetID="10" presetClass="entr" presetSubtype="0" fill="hold" grpId="0" nodeType="after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fade">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9" grpId="0"/>
      <p:bldP spid="38" grpId="0"/>
      <p:bldP spid="37"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594736"/>
            <a:ext cx="9144000" cy="5538177"/>
            <a:chOff x="1600200" y="1637583"/>
            <a:chExt cx="5943600" cy="3599815"/>
          </a:xfrm>
        </p:grpSpPr>
        <p:pic>
          <p:nvPicPr>
            <p:cNvPr id="5" name="Picture 4"/>
            <p:cNvPicPr/>
            <p:nvPr/>
          </p:nvPicPr>
          <p:blipFill>
            <a:blip r:embed="rId2"/>
            <a:stretch>
              <a:fillRect/>
            </a:stretch>
          </p:blipFill>
          <p:spPr>
            <a:xfrm>
              <a:off x="1600200" y="1637583"/>
              <a:ext cx="5943600" cy="3599815"/>
            </a:xfrm>
            <a:prstGeom prst="rect">
              <a:avLst/>
            </a:prstGeom>
            <a:noFill/>
            <a:ln>
              <a:noFill/>
            </a:ln>
          </p:spPr>
        </p:pic>
        <p:pic>
          <p:nvPicPr>
            <p:cNvPr id="6" name="Picture 5"/>
            <p:cNvPicPr/>
            <p:nvPr/>
          </p:nvPicPr>
          <p:blipFill>
            <a:blip r:embed="rId3"/>
            <a:stretch>
              <a:fillRect/>
            </a:stretch>
          </p:blipFill>
          <p:spPr>
            <a:xfrm>
              <a:off x="6231255" y="3430587"/>
              <a:ext cx="1209675" cy="1704975"/>
            </a:xfrm>
            <a:prstGeom prst="rect">
              <a:avLst/>
            </a:prstGeom>
            <a:noFill/>
            <a:ln>
              <a:noFill/>
            </a:ln>
          </p:spPr>
        </p:pic>
      </p:grpSp>
      <p:sp>
        <p:nvSpPr>
          <p:cNvPr id="15" name="Title 1"/>
          <p:cNvSpPr>
            <a:spLocks noGrp="1"/>
          </p:cNvSpPr>
          <p:nvPr>
            <p:ph type="ctrTitle"/>
          </p:nvPr>
        </p:nvSpPr>
        <p:spPr>
          <a:xfrm>
            <a:off x="700081" y="685802"/>
            <a:ext cx="7758044" cy="746277"/>
          </a:xfrm>
        </p:spPr>
        <p:txBody>
          <a:bodyPr/>
          <a:lstStyle/>
          <a:p>
            <a:pPr lvl="0" algn="ctr"/>
            <a:r>
              <a:rPr lang="en-GB" dirty="0" smtClean="0">
                <a:solidFill>
                  <a:schemeClr val="bg1"/>
                </a:solidFill>
              </a:rPr>
              <a:t>Union</a:t>
            </a:r>
            <a:endParaRPr lang="en-GB" dirty="0">
              <a:solidFill>
                <a:schemeClr val="bg1"/>
              </a:solidFill>
            </a:endParaRPr>
          </a:p>
        </p:txBody>
      </p:sp>
      <p:sp>
        <p:nvSpPr>
          <p:cNvPr id="16" name="TextBox 1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For All Image Layers</a:t>
            </a:r>
            <a:endParaRPr lang="en-GB" sz="15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2944328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theme/theme1.xml><?xml version="1.0" encoding="utf-8"?>
<a:theme xmlns:a="http://schemas.openxmlformats.org/drawingml/2006/main" name="Office Theme">
  <a:themeElements>
    <a:clrScheme name="Custom 3">
      <a:dk1>
        <a:sysClr val="windowText" lastClr="000000"/>
      </a:dk1>
      <a:lt1>
        <a:sysClr val="window" lastClr="FFFFFF"/>
      </a:lt1>
      <a:dk2>
        <a:srgbClr val="1F497D"/>
      </a:dk2>
      <a:lt2>
        <a:srgbClr val="EEECE1"/>
      </a:lt2>
      <a:accent1>
        <a:srgbClr val="2D3194"/>
      </a:accent1>
      <a:accent2>
        <a:srgbClr val="2D31BC"/>
      </a:accent2>
      <a:accent3>
        <a:srgbClr val="B9C3D1"/>
      </a:accent3>
      <a:accent4>
        <a:srgbClr val="CAD1DC"/>
      </a:accent4>
      <a:accent5>
        <a:srgbClr val="A6AAA9"/>
      </a:accent5>
      <a:accent6>
        <a:srgbClr val="DCDEE0"/>
      </a:accent6>
      <a:hlink>
        <a:srgbClr val="7F7F7F"/>
      </a:hlink>
      <a:folHlink>
        <a:srgbClr val="7BBBB5"/>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miter lim="400000"/>
        </a:ln>
      </a:spPr>
      <a:bodyPr lIns="0" tIns="0" rIns="0" bIns="0" anchor="ctr"/>
      <a:lstStyle>
        <a:defPPr>
          <a:defRPr sz="3200">
            <a:solidFill>
              <a:srgbClr val="FFFFFF"/>
            </a:solidFill>
            <a:latin typeface="Helvetica Light"/>
            <a:ea typeface="Helvetica Light"/>
            <a:cs typeface="Helvetica Light"/>
            <a:sym typeface="Helvetica Light"/>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8120</TotalTime>
  <Words>1446</Words>
  <Application>Microsoft Office PowerPoint</Application>
  <PresentationFormat>On-screen Show (4:3)</PresentationFormat>
  <Paragraphs>121</Paragraphs>
  <Slides>19</Slides>
  <Notes>1</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Helvetica Light</vt:lpstr>
      <vt:lpstr>Kontrapunkt Bob Bold</vt:lpstr>
      <vt:lpstr>Open Sans Light</vt:lpstr>
      <vt:lpstr>Office Theme</vt:lpstr>
      <vt:lpstr>PowerPoint Presentation</vt:lpstr>
      <vt:lpstr>PowerPoint Presentation</vt:lpstr>
      <vt:lpstr>Contents</vt:lpstr>
      <vt:lpstr>PowerPoint Presentation</vt:lpstr>
      <vt:lpstr>Study Site</vt:lpstr>
      <vt:lpstr>PowerPoint Presentation</vt:lpstr>
      <vt:lpstr>Layers Involved</vt:lpstr>
      <vt:lpstr>Layers Involved</vt:lpstr>
      <vt:lpstr>Union</vt:lpstr>
      <vt:lpstr>Image Processing</vt:lpstr>
      <vt:lpstr>PowerPoint Presentation</vt:lpstr>
      <vt:lpstr>PowerPoint Presentation</vt:lpstr>
      <vt:lpstr>PowerPoint Presentation</vt:lpstr>
      <vt:lpstr>PowerPoint Presentation</vt:lpstr>
      <vt:lpstr>Recommendations</vt:lpstr>
      <vt:lpstr>Acknowledgements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Mharkie Cabanlit</cp:lastModifiedBy>
  <cp:revision>1018</cp:revision>
  <dcterms:created xsi:type="dcterms:W3CDTF">2014-05-23T08:09:55Z</dcterms:created>
  <dcterms:modified xsi:type="dcterms:W3CDTF">2017-05-29T02:26:51Z</dcterms:modified>
</cp:coreProperties>
</file>